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19"/>
  </p:notesMasterIdLst>
  <p:sldIdLst>
    <p:sldId id="256" r:id="rId5"/>
    <p:sldId id="277" r:id="rId6"/>
    <p:sldId id="285" r:id="rId7"/>
    <p:sldId id="290" r:id="rId8"/>
    <p:sldId id="289" r:id="rId9"/>
    <p:sldId id="279" r:id="rId10"/>
    <p:sldId id="294" r:id="rId11"/>
    <p:sldId id="284" r:id="rId12"/>
    <p:sldId id="286" r:id="rId13"/>
    <p:sldId id="287" r:id="rId14"/>
    <p:sldId id="288" r:id="rId15"/>
    <p:sldId id="291" r:id="rId16"/>
    <p:sldId id="295" r:id="rId17"/>
    <p:sldId id="29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82" autoAdjust="0"/>
    <p:restoredTop sz="94660"/>
  </p:normalViewPr>
  <p:slideViewPr>
    <p:cSldViewPr>
      <p:cViewPr varScale="1">
        <p:scale>
          <a:sx n="69" d="100"/>
          <a:sy n="69" d="100"/>
        </p:scale>
        <p:origin x="140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FF5D1A-98DA-4156-B718-5FA72885BF6F}" type="datetimeFigureOut">
              <a:rPr lang="en-GB" smtClean="0"/>
              <a:t>06/10/2020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920972-7724-4FE7-977D-704BB6FEC1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4737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21F10-7405-45D8-A60E-2646F7C6BCBE}" type="datetimeFigureOut">
              <a:rPr lang="en-GB" smtClean="0"/>
              <a:t>06/10/2020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F2D0A-F741-4452-98A1-7EB6EF14D2D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21F10-7405-45D8-A60E-2646F7C6BCBE}" type="datetimeFigureOut">
              <a:rPr lang="en-GB" smtClean="0"/>
              <a:t>06/10/2020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F2D0A-F741-4452-98A1-7EB6EF14D2D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21F10-7405-45D8-A60E-2646F7C6BCBE}" type="datetimeFigureOut">
              <a:rPr lang="en-GB" smtClean="0"/>
              <a:t>06/10/2020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F2D0A-F741-4452-98A1-7EB6EF14D2D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21F10-7405-45D8-A60E-2646F7C6BCBE}" type="datetimeFigureOut">
              <a:rPr lang="en-GB" smtClean="0"/>
              <a:t>06/10/2020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F2D0A-F741-4452-98A1-7EB6EF14D2D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21F10-7405-45D8-A60E-2646F7C6BCBE}" type="datetimeFigureOut">
              <a:rPr lang="en-GB" smtClean="0"/>
              <a:t>06/10/2020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F2D0A-F741-4452-98A1-7EB6EF14D2D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21F10-7405-45D8-A60E-2646F7C6BCBE}" type="datetimeFigureOut">
              <a:rPr lang="en-GB" smtClean="0"/>
              <a:t>06/10/2020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F2D0A-F741-4452-98A1-7EB6EF14D2D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21F10-7405-45D8-A60E-2646F7C6BCBE}" type="datetimeFigureOut">
              <a:rPr lang="en-GB" smtClean="0"/>
              <a:t>06/10/2020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F2D0A-F741-4452-98A1-7EB6EF14D2D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21F10-7405-45D8-A60E-2646F7C6BCBE}" type="datetimeFigureOut">
              <a:rPr lang="en-GB" smtClean="0"/>
              <a:t>06/10/2020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F2D0A-F741-4452-98A1-7EB6EF14D2D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21F10-7405-45D8-A60E-2646F7C6BCBE}" type="datetimeFigureOut">
              <a:rPr lang="en-GB" smtClean="0"/>
              <a:t>06/10/2020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F2D0A-F741-4452-98A1-7EB6EF14D2D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21F10-7405-45D8-A60E-2646F7C6BCBE}" type="datetimeFigureOut">
              <a:rPr lang="en-GB" smtClean="0"/>
              <a:t>06/10/2020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F2D0A-F741-4452-98A1-7EB6EF14D2D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21F10-7405-45D8-A60E-2646F7C6BCBE}" type="datetimeFigureOut">
              <a:rPr lang="en-GB" smtClean="0"/>
              <a:t>06/10/2020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F2D0A-F741-4452-98A1-7EB6EF14D2D2}" type="slidenum">
              <a:rPr lang="en-GB" smtClean="0"/>
              <a:t>‹#›</a:t>
            </a:fld>
            <a:endParaRPr lang="en-GB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5C21F10-7405-45D8-A60E-2646F7C6BCBE}" type="datetimeFigureOut">
              <a:rPr lang="en-GB" smtClean="0"/>
              <a:t>06/10/2020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45F2D0A-F741-4452-98A1-7EB6EF14D2D2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xfordowl.co.uk/for-school/oxford-owl-ebook-collection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classr20@crowmarsh-Gifford.oxon.sch.uk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2492896"/>
            <a:ext cx="8413324" cy="1470025"/>
          </a:xfrm>
        </p:spPr>
        <p:txBody>
          <a:bodyPr/>
          <a:lstStyle/>
          <a:p>
            <a:pPr algn="ctr"/>
            <a:r>
              <a:rPr lang="en-GB" b="1" dirty="0"/>
              <a:t>Helping your child at home towards Independent Reading </a:t>
            </a:r>
          </a:p>
        </p:txBody>
      </p:sp>
    </p:spTree>
    <p:extLst>
      <p:ext uri="{BB962C8B-B14F-4D97-AF65-F5344CB8AC3E}">
        <p14:creationId xmlns:p14="http://schemas.microsoft.com/office/powerpoint/2010/main" val="2921734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2B7C9-E210-45E6-8387-776866934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Phase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3CA329-7D7B-4BBE-A739-AC936C9CFD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Children are introduced to phase three when they are secure within phase 2. </a:t>
            </a:r>
          </a:p>
          <a:p>
            <a:r>
              <a:rPr lang="en-GB" dirty="0"/>
              <a:t>Introduced to another 25 graphemes most of which are digraphs (two letters making one sound)</a:t>
            </a:r>
          </a:p>
          <a:p>
            <a:r>
              <a:rPr lang="en-GB" dirty="0"/>
              <a:t>Tricky words (these just have to be learnt by wrote)</a:t>
            </a:r>
          </a:p>
          <a:p>
            <a:endParaRPr lang="en-GB" dirty="0"/>
          </a:p>
          <a:p>
            <a:r>
              <a:rPr lang="en-GB" dirty="0"/>
              <a:t>Flashcards and games will be sent home to help with this. </a:t>
            </a:r>
          </a:p>
        </p:txBody>
      </p:sp>
      <p:pic>
        <p:nvPicPr>
          <p:cNvPr id="5" name="Picture 2" descr="Phonics | Hingham Primary School">
            <a:extLst>
              <a:ext uri="{FF2B5EF4-FFF2-40B4-BE49-F238E27FC236}">
                <a16:creationId xmlns:a16="http://schemas.microsoft.com/office/drawing/2014/main" id="{3DE0A0B1-B0DE-4C0F-8EEC-AD1CC624BA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08380"/>
            <a:ext cx="3533775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75018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3CFC13-B2DE-4981-A330-C51CBF3D4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Teaching Reading strategies.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4F3528-5F11-4095-B29C-A6F6002B47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600199"/>
            <a:ext cx="7595003" cy="5257801"/>
          </a:xfrm>
        </p:spPr>
        <p:txBody>
          <a:bodyPr>
            <a:normAutofit fontScale="77500" lnSpcReduction="20000"/>
          </a:bodyPr>
          <a:lstStyle/>
          <a:p>
            <a:endParaRPr lang="en-GB" dirty="0"/>
          </a:p>
          <a:p>
            <a:r>
              <a:rPr lang="en-GB" dirty="0"/>
              <a:t>Talking about book language – Author, Illustrator, Title, front cover, back cover, blurb, word, letter, sentence, full stops, capital letters. </a:t>
            </a:r>
          </a:p>
          <a:p>
            <a:r>
              <a:rPr lang="en-GB" dirty="0"/>
              <a:t>Using the pictures/ illustrations to help them with creating a story/ building a picture of what is happening in the book. </a:t>
            </a:r>
          </a:p>
          <a:p>
            <a:r>
              <a:rPr lang="en-GB" dirty="0"/>
              <a:t>Using initial sounds in words. </a:t>
            </a:r>
          </a:p>
          <a:p>
            <a:r>
              <a:rPr lang="en-GB" dirty="0"/>
              <a:t>Using the context of the book/ what they are seeing. </a:t>
            </a:r>
          </a:p>
          <a:p>
            <a:r>
              <a:rPr lang="en-GB" dirty="0"/>
              <a:t>Encouraging them to read on to the end of the sentence when they do not know what the word is (come back to the world)</a:t>
            </a:r>
          </a:p>
          <a:p>
            <a:r>
              <a:rPr lang="en-GB" dirty="0"/>
              <a:t>Make links with their reading “oh we saw this word in the book we were reading yesterday/on that shop sign etc) / the same thing happened in/ that reminds me of the story….</a:t>
            </a:r>
          </a:p>
          <a:p>
            <a:r>
              <a:rPr lang="en-GB" dirty="0"/>
              <a:t>Learning words by wrote and applying them in many different context.</a:t>
            </a:r>
          </a:p>
          <a:p>
            <a:r>
              <a:rPr lang="en-GB" dirty="0"/>
              <a:t>Using their understanding of the spoken language and patterns of language. </a:t>
            </a:r>
          </a:p>
          <a:p>
            <a:r>
              <a:rPr lang="en-GB" dirty="0"/>
              <a:t> Using their comprehension of the whole text to help them decoding unfamiliar words. </a:t>
            </a:r>
          </a:p>
          <a:p>
            <a:r>
              <a:rPr lang="en-GB" dirty="0"/>
              <a:t>Encourage recognition when words/phases are repeated. 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They will not be doing everything all at once but begin to grow their reading strategies generally starting with blending and using pictures. 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17740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6BC4B-1029-42F5-A35F-B776DC6F9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>
            <a:normAutofit/>
          </a:bodyPr>
          <a:lstStyle/>
          <a:p>
            <a:r>
              <a:rPr lang="en-GB" dirty="0"/>
              <a:t>Book Sharing!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24D062-B843-4F13-8CFD-105EB6EA59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038" t="18457" r="35037" b="19185"/>
          <a:stretch/>
        </p:blipFill>
        <p:spPr>
          <a:xfrm>
            <a:off x="3852654" y="645257"/>
            <a:ext cx="4279869" cy="5016622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2B2A8D-2715-4E25-9274-DEECCD4901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Please ask questions as we go along. </a:t>
            </a:r>
          </a:p>
        </p:txBody>
      </p:sp>
    </p:spTree>
    <p:extLst>
      <p:ext uri="{BB962C8B-B14F-4D97-AF65-F5344CB8AC3E}">
        <p14:creationId xmlns:p14="http://schemas.microsoft.com/office/powerpoint/2010/main" val="5288567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704C2-1F75-42AA-A22B-1AB166DCB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to help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931A9-BB31-4C7D-A614-1ADC71AEE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9752" y="1772816"/>
            <a:ext cx="5792771" cy="4088234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Daily reading practise</a:t>
            </a:r>
          </a:p>
          <a:p>
            <a:r>
              <a:rPr lang="en-GB" dirty="0"/>
              <a:t>Praise/ encouragement. </a:t>
            </a:r>
          </a:p>
          <a:p>
            <a:r>
              <a:rPr lang="en-GB" dirty="0"/>
              <a:t>Support your child – initially this will be modelling and commenting.</a:t>
            </a:r>
          </a:p>
          <a:p>
            <a:r>
              <a:rPr lang="en-GB" dirty="0"/>
              <a:t>Then moving onto questioning what could you do if you’ve tried…..</a:t>
            </a:r>
          </a:p>
          <a:p>
            <a:r>
              <a:rPr lang="en-GB" dirty="0"/>
              <a:t>Working towards your child independently using these various skills /a range of skills to decode an unfamiliar text. </a:t>
            </a:r>
          </a:p>
          <a:p>
            <a:r>
              <a:rPr lang="en-GB" dirty="0"/>
              <a:t>The aim is for your child to read books fluently without the need for blending every / majority of words. </a:t>
            </a:r>
          </a:p>
          <a:p>
            <a:r>
              <a:rPr lang="en-GB" dirty="0"/>
              <a:t>We would like your child to read books and be aware of their listener. Adding expression and interest as they read.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69268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3CFC13-B2DE-4981-A330-C51CBF3D4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4F3528-5F11-4095-B29C-A6F6002B47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675724"/>
            <a:ext cx="7595003" cy="4573967"/>
          </a:xfrm>
        </p:spPr>
        <p:txBody>
          <a:bodyPr>
            <a:normAutofit/>
          </a:bodyPr>
          <a:lstStyle/>
          <a:p>
            <a:endParaRPr lang="en-GB" dirty="0"/>
          </a:p>
          <a:p>
            <a:r>
              <a:rPr lang="en-GB" dirty="0"/>
              <a:t>Find a time that suits your child. </a:t>
            </a:r>
          </a:p>
          <a:p>
            <a:r>
              <a:rPr lang="en-GB" dirty="0"/>
              <a:t>Make it enjoyable. </a:t>
            </a:r>
          </a:p>
          <a:p>
            <a:r>
              <a:rPr lang="en-GB" dirty="0"/>
              <a:t>If they are not engaging and it’s become a battle, stop and talk to us about it. </a:t>
            </a:r>
          </a:p>
          <a:p>
            <a:r>
              <a:rPr lang="en-GB" dirty="0"/>
              <a:t>If you are finding regular reading at home tricky for various reasons then please let us know. </a:t>
            </a:r>
          </a:p>
          <a:p>
            <a:r>
              <a:rPr lang="en-GB" dirty="0"/>
              <a:t>Please ensure that you write (just date and a brief comment) in the reading record this really helps us support your child with their next steps in reading. </a:t>
            </a:r>
          </a:p>
          <a:p>
            <a:r>
              <a:rPr lang="en-GB" dirty="0"/>
              <a:t>Have fun with reading!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2007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B2898-0DC6-4C2B-BDCB-01CB778BB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Logistics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0D0D81-4FB0-4BE3-BFC4-9DC7F3EDCE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Book bags need to be in school everyday. </a:t>
            </a:r>
          </a:p>
          <a:p>
            <a:r>
              <a:rPr lang="en-GB" dirty="0"/>
              <a:t>Books will be changed Monday-Thursday. It may be a different day each week it will very much depend on times where adults need to be for learning purposes/for cleaning. </a:t>
            </a:r>
          </a:p>
          <a:p>
            <a:r>
              <a:rPr lang="en-GB" dirty="0"/>
              <a:t>One book a week but you can use the e-books available online as well as using your own picture books at home.</a:t>
            </a:r>
          </a:p>
          <a:p>
            <a:pPr lvl="1"/>
            <a:r>
              <a:rPr lang="en-GB" dirty="0">
                <a:hlinkClick r:id="rId2"/>
              </a:rPr>
              <a:t>https://www.oxfordowl.co.uk/for-school/oxford-owl-ebook-collection</a:t>
            </a:r>
            <a:r>
              <a:rPr lang="en-GB" dirty="0"/>
              <a:t>  </a:t>
            </a:r>
          </a:p>
          <a:p>
            <a:r>
              <a:rPr lang="en-GB" dirty="0"/>
              <a:t>You need to read the books more than once to enable your child to apply and practise their skills. </a:t>
            </a:r>
          </a:p>
        </p:txBody>
      </p:sp>
    </p:spTree>
    <p:extLst>
      <p:ext uri="{BB962C8B-B14F-4D97-AF65-F5344CB8AC3E}">
        <p14:creationId xmlns:p14="http://schemas.microsoft.com/office/powerpoint/2010/main" val="1169860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6E2E-D241-43C8-9E3F-622CDCBA7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Speaking and Listening.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B256C-899D-4955-BC41-C7A7837961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Listen to and encourage talking. </a:t>
            </a:r>
          </a:p>
          <a:p>
            <a:r>
              <a:rPr lang="en-GB" dirty="0"/>
              <a:t>Model good listening  - looking at the person who is speaking/responding appropriately/ be a good listener when your child is reading to you. </a:t>
            </a:r>
          </a:p>
          <a:p>
            <a:r>
              <a:rPr lang="en-GB" dirty="0"/>
              <a:t>Be a good role model for speaking.- repeat what your child has said but correctly if they pronounce something incorrectly or use the wrong tense.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368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6E2E-D241-43C8-9E3F-622CDCBA7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Reading is everywhere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B256C-899D-4955-BC41-C7A7837961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Model reading – read everything and anything out loud so your children see how important it is in everyday and why they are learning to do it. </a:t>
            </a:r>
          </a:p>
          <a:p>
            <a:pPr lvl="1"/>
            <a:r>
              <a:rPr lang="en-GB" dirty="0"/>
              <a:t>Signs</a:t>
            </a:r>
          </a:p>
          <a:p>
            <a:pPr lvl="1"/>
            <a:r>
              <a:rPr lang="en-GB" dirty="0"/>
              <a:t>Books</a:t>
            </a:r>
          </a:p>
          <a:p>
            <a:pPr lvl="1"/>
            <a:r>
              <a:rPr lang="en-GB" dirty="0"/>
              <a:t>Newspapers</a:t>
            </a:r>
          </a:p>
          <a:p>
            <a:pPr lvl="1"/>
            <a:r>
              <a:rPr lang="en-GB" dirty="0"/>
              <a:t>Instructions –building/ cooking/cleaning/ baking.</a:t>
            </a:r>
          </a:p>
          <a:p>
            <a:pPr lvl="1"/>
            <a:r>
              <a:rPr lang="en-GB" dirty="0"/>
              <a:t>House names </a:t>
            </a:r>
          </a:p>
          <a:p>
            <a:pPr lvl="1"/>
            <a:r>
              <a:rPr lang="en-GB" dirty="0"/>
              <a:t>I could name many more! </a:t>
            </a:r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6070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B2898-0DC6-4C2B-BDCB-01CB778BB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Types of books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0D0D81-4FB0-4BE3-BFC4-9DC7F3EDCE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Picture books</a:t>
            </a:r>
          </a:p>
          <a:p>
            <a:r>
              <a:rPr lang="en-GB" dirty="0"/>
              <a:t>First words</a:t>
            </a:r>
          </a:p>
          <a:p>
            <a:r>
              <a:rPr lang="en-GB" dirty="0"/>
              <a:t>Repetitive language. </a:t>
            </a:r>
          </a:p>
          <a:p>
            <a:r>
              <a:rPr lang="en-GB" dirty="0"/>
              <a:t>Decodable text. </a:t>
            </a:r>
          </a:p>
          <a:p>
            <a:r>
              <a:rPr lang="en-GB" dirty="0"/>
              <a:t>Books that require using the picture and/ or initial sounds to help your child decode the unfamiliar text. </a:t>
            </a:r>
          </a:p>
        </p:txBody>
      </p:sp>
    </p:spTree>
    <p:extLst>
      <p:ext uri="{BB962C8B-B14F-4D97-AF65-F5344CB8AC3E}">
        <p14:creationId xmlns:p14="http://schemas.microsoft.com/office/powerpoint/2010/main" val="3170805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C2105-E33C-4986-B137-FBFC8A9BE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Phonics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B822CF-65A3-4A7C-B025-162FE9AFFC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Follow DfE Letters and Sounds. </a:t>
            </a:r>
          </a:p>
          <a:p>
            <a:r>
              <a:rPr lang="en-GB" dirty="0"/>
              <a:t>Use elements of Jolly phonics as children like the songs. </a:t>
            </a:r>
          </a:p>
          <a:p>
            <a:r>
              <a:rPr lang="en-GB" dirty="0"/>
              <a:t>Learn through games and activities. </a:t>
            </a:r>
          </a:p>
          <a:p>
            <a:r>
              <a:rPr lang="en-GB" dirty="0"/>
              <a:t>In small groups. 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b="1" dirty="0"/>
              <a:t>Home Learning</a:t>
            </a:r>
          </a:p>
          <a:p>
            <a:pPr marL="0" indent="0">
              <a:buNone/>
            </a:pPr>
            <a:r>
              <a:rPr lang="en-GB" dirty="0"/>
              <a:t>Phonics flashcards (please keep at home)</a:t>
            </a:r>
          </a:p>
          <a:p>
            <a:pPr marL="0" indent="0">
              <a:buNone/>
            </a:pPr>
            <a:r>
              <a:rPr lang="en-GB" dirty="0"/>
              <a:t>Games and ideas for how to use them are provided. Please if you get stuck/confused how to help next email </a:t>
            </a:r>
            <a:r>
              <a:rPr lang="en-GB" dirty="0">
                <a:hlinkClick r:id="rId2"/>
              </a:rPr>
              <a:t>classr20@crowmarsh-Gifford.oxon.sch.uk</a:t>
            </a:r>
            <a:r>
              <a:rPr lang="en-GB" dirty="0"/>
              <a:t>. </a:t>
            </a:r>
          </a:p>
          <a:p>
            <a:endParaRPr lang="en-GB" dirty="0"/>
          </a:p>
        </p:txBody>
      </p:sp>
      <p:pic>
        <p:nvPicPr>
          <p:cNvPr id="1026" name="Picture 2" descr="Phonics | Hingham Primary School">
            <a:extLst>
              <a:ext uri="{FF2B5EF4-FFF2-40B4-BE49-F238E27FC236}">
                <a16:creationId xmlns:a16="http://schemas.microsoft.com/office/drawing/2014/main" id="{E5B8D7EF-4948-4CA5-AA74-4C882DBF0D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04799"/>
            <a:ext cx="3533775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6599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C2105-E33C-4986-B137-FBFC8A9BE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Phonics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B822CF-65A3-4A7C-B025-162FE9AFFC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pPr marL="0" indent="0">
              <a:buNone/>
            </a:pPr>
            <a:r>
              <a:rPr lang="en-GB" dirty="0"/>
              <a:t>v</a:t>
            </a:r>
          </a:p>
        </p:txBody>
      </p:sp>
      <p:pic>
        <p:nvPicPr>
          <p:cNvPr id="1026" name="Picture 2" descr="Phonics | Hingham Primary School">
            <a:extLst>
              <a:ext uri="{FF2B5EF4-FFF2-40B4-BE49-F238E27FC236}">
                <a16:creationId xmlns:a16="http://schemas.microsoft.com/office/drawing/2014/main" id="{E5B8D7EF-4948-4CA5-AA74-4C882DBF0D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04799"/>
            <a:ext cx="3533775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8C0CD24-AA15-4DC9-9E52-FA6423C509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463" t="9381" r="35038" b="11813"/>
          <a:stretch/>
        </p:blipFill>
        <p:spPr>
          <a:xfrm>
            <a:off x="2879810" y="1792763"/>
            <a:ext cx="3384376" cy="4760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8937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2B7C9-E210-45E6-8387-776866934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Phase 1 games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3CA329-7D7B-4BBE-A739-AC936C9CFD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Listening (environment sounds)</a:t>
            </a:r>
          </a:p>
          <a:p>
            <a:r>
              <a:rPr lang="en-GB" dirty="0"/>
              <a:t>Discrimination between sounds - instrument sounds.</a:t>
            </a:r>
          </a:p>
          <a:p>
            <a:r>
              <a:rPr lang="en-GB" dirty="0"/>
              <a:t>Discrimination between sounds – body percussion</a:t>
            </a:r>
          </a:p>
          <a:p>
            <a:r>
              <a:rPr lang="en-GB" dirty="0"/>
              <a:t>Rhythm and rhyme </a:t>
            </a:r>
          </a:p>
          <a:p>
            <a:r>
              <a:rPr lang="en-GB" dirty="0"/>
              <a:t>Alliteration</a:t>
            </a:r>
          </a:p>
          <a:p>
            <a:r>
              <a:rPr lang="en-GB" dirty="0"/>
              <a:t>Voice sounds</a:t>
            </a:r>
          </a:p>
          <a:p>
            <a:r>
              <a:rPr lang="en-GB" dirty="0"/>
              <a:t>Oral Blending/ segmenting </a:t>
            </a:r>
          </a:p>
          <a:p>
            <a:endParaRPr lang="en-GB" dirty="0"/>
          </a:p>
          <a:p>
            <a:r>
              <a:rPr lang="en-GB" dirty="0"/>
              <a:t>Help at home by playing games such as these as much as possible. </a:t>
            </a:r>
          </a:p>
        </p:txBody>
      </p:sp>
      <p:pic>
        <p:nvPicPr>
          <p:cNvPr id="5" name="Picture 2" descr="Phonics | Hingham Primary School">
            <a:extLst>
              <a:ext uri="{FF2B5EF4-FFF2-40B4-BE49-F238E27FC236}">
                <a16:creationId xmlns:a16="http://schemas.microsoft.com/office/drawing/2014/main" id="{3DE0A0B1-B0DE-4C0F-8EEC-AD1CC624BA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08380"/>
            <a:ext cx="3533775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76500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2B7C9-E210-45E6-8387-776866934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Phase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3CA329-7D7B-4BBE-A739-AC936C9CFD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/>
              <a:t>Children have started to be introduce to phase 2 this week. Still continue phase one games. </a:t>
            </a:r>
          </a:p>
          <a:p>
            <a:r>
              <a:rPr lang="en-GB" dirty="0"/>
              <a:t>Begin to learn the sets of letters within phase 2. starting with s, a, t, p, </a:t>
            </a:r>
            <a:r>
              <a:rPr lang="en-GB" dirty="0" err="1"/>
              <a:t>i</a:t>
            </a:r>
            <a:r>
              <a:rPr lang="en-GB" dirty="0"/>
              <a:t>, n.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Learning to blend to read CVC words and segment to spell CVC words. (magnetic letters are helpful for many children)</a:t>
            </a:r>
          </a:p>
          <a:p>
            <a:r>
              <a:rPr lang="en-GB" dirty="0"/>
              <a:t>Learning tricky words. </a:t>
            </a:r>
          </a:p>
          <a:p>
            <a:r>
              <a:rPr lang="en-GB" dirty="0"/>
              <a:t>Reading two syllable words and reading simple captions. </a:t>
            </a:r>
          </a:p>
        </p:txBody>
      </p:sp>
      <p:pic>
        <p:nvPicPr>
          <p:cNvPr id="5" name="Picture 2" descr="Phonics | Hingham Primary School">
            <a:extLst>
              <a:ext uri="{FF2B5EF4-FFF2-40B4-BE49-F238E27FC236}">
                <a16:creationId xmlns:a16="http://schemas.microsoft.com/office/drawing/2014/main" id="{3DE0A0B1-B0DE-4C0F-8EEC-AD1CC624BA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08380"/>
            <a:ext cx="3533775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B764A10-D544-4FA1-B194-DA36753F73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163" t="33192" r="38188" b="38795"/>
          <a:stretch/>
        </p:blipFill>
        <p:spPr>
          <a:xfrm>
            <a:off x="2426161" y="2708920"/>
            <a:ext cx="4291678" cy="1950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281204"/>
      </p:ext>
    </p:extLst>
  </p:cSld>
  <p:clrMapOvr>
    <a:masterClrMapping/>
  </p:clrMapOvr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1BF20010FFA746B300042B231185D5" ma:contentTypeVersion="13" ma:contentTypeDescription="Create a new document." ma:contentTypeScope="" ma:versionID="643072088c50e23fc0a787ec2671c7d7">
  <xsd:schema xmlns:xsd="http://www.w3.org/2001/XMLSchema" xmlns:xs="http://www.w3.org/2001/XMLSchema" xmlns:p="http://schemas.microsoft.com/office/2006/metadata/properties" xmlns:ns3="b522e25b-576d-4b03-b8a3-b24d9cdda81c" xmlns:ns4="1840a49c-2d8d-4583-bf27-946dd26f19aa" targetNamespace="http://schemas.microsoft.com/office/2006/metadata/properties" ma:root="true" ma:fieldsID="c0334493d4ac8cba0482fa2d84698f64" ns3:_="" ns4:_="">
    <xsd:import namespace="b522e25b-576d-4b03-b8a3-b24d9cdda81c"/>
    <xsd:import namespace="1840a49c-2d8d-4583-bf27-946dd26f19a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22e25b-576d-4b03-b8a3-b24d9cdda81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40a49c-2d8d-4583-bf27-946dd26f19aa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8D34A58-7E4A-42FB-BD6B-F611A3D8B9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522e25b-576d-4b03-b8a3-b24d9cdda81c"/>
    <ds:schemaRef ds:uri="1840a49c-2d8d-4583-bf27-946dd26f19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F1059A9-2EBF-4040-8696-F4A78D88CEC6}">
  <ds:schemaRefs>
    <ds:schemaRef ds:uri="http://purl.org/dc/dcmitype/"/>
    <ds:schemaRef ds:uri="http://www.w3.org/XML/1998/namespace"/>
    <ds:schemaRef ds:uri="http://schemas.microsoft.com/office/2006/documentManagement/types"/>
    <ds:schemaRef ds:uri="http://purl.org/dc/terms/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1840a49c-2d8d-4583-bf27-946dd26f19aa"/>
    <ds:schemaRef ds:uri="b522e25b-576d-4b03-b8a3-b24d9cdda81c"/>
  </ds:schemaRefs>
</ds:datastoreItem>
</file>

<file path=customXml/itemProps3.xml><?xml version="1.0" encoding="utf-8"?>
<ds:datastoreItem xmlns:ds="http://schemas.openxmlformats.org/officeDocument/2006/customXml" ds:itemID="{6A6AB9DB-A7DD-4248-A13C-04BBBE43F91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1434</TotalTime>
  <Words>891</Words>
  <Application>Microsoft Office PowerPoint</Application>
  <PresentationFormat>On-screen Show (4:3)</PresentationFormat>
  <Paragraphs>104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Courier New</vt:lpstr>
      <vt:lpstr>Trebuchet MS</vt:lpstr>
      <vt:lpstr>Verdana</vt:lpstr>
      <vt:lpstr>Wingdings 2</vt:lpstr>
      <vt:lpstr>Spring</vt:lpstr>
      <vt:lpstr>Helping your child at home towards Independent Reading </vt:lpstr>
      <vt:lpstr>Logistics</vt:lpstr>
      <vt:lpstr>Speaking and Listening. </vt:lpstr>
      <vt:lpstr>Reading is everywhere </vt:lpstr>
      <vt:lpstr>Types of books</vt:lpstr>
      <vt:lpstr>Phonics</vt:lpstr>
      <vt:lpstr>Phonics</vt:lpstr>
      <vt:lpstr>Phase 1 games </vt:lpstr>
      <vt:lpstr>Phase 2</vt:lpstr>
      <vt:lpstr>Phase 3</vt:lpstr>
      <vt:lpstr>Teaching Reading strategies. </vt:lpstr>
      <vt:lpstr>Book Sharing!</vt:lpstr>
      <vt:lpstr>How to help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Helping your child at home towards Independent Reading</dc:title>
  <dc:creator>ZZimmerman</dc:creator>
  <cp:lastModifiedBy>cdark</cp:lastModifiedBy>
  <cp:revision>7</cp:revision>
  <dcterms:created xsi:type="dcterms:W3CDTF">2020-09-30T16:36:35Z</dcterms:created>
  <dcterms:modified xsi:type="dcterms:W3CDTF">2020-10-06T19:25:04Z</dcterms:modified>
</cp:coreProperties>
</file>