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2"/>
  </p:notesMasterIdLst>
  <p:sldIdLst>
    <p:sldId id="256" r:id="rId2"/>
    <p:sldId id="303" r:id="rId3"/>
    <p:sldId id="265" r:id="rId4"/>
    <p:sldId id="257" r:id="rId5"/>
    <p:sldId id="258" r:id="rId6"/>
    <p:sldId id="259" r:id="rId7"/>
    <p:sldId id="260" r:id="rId8"/>
    <p:sldId id="295" r:id="rId9"/>
    <p:sldId id="261" r:id="rId10"/>
    <p:sldId id="262" r:id="rId11"/>
    <p:sldId id="270" r:id="rId12"/>
    <p:sldId id="271" r:id="rId13"/>
    <p:sldId id="272" r:id="rId14"/>
    <p:sldId id="314" r:id="rId15"/>
    <p:sldId id="279" r:id="rId16"/>
    <p:sldId id="301" r:id="rId17"/>
    <p:sldId id="300" r:id="rId18"/>
    <p:sldId id="280" r:id="rId19"/>
    <p:sldId id="281" r:id="rId20"/>
    <p:sldId id="282" r:id="rId21"/>
    <p:sldId id="283" r:id="rId22"/>
    <p:sldId id="284" r:id="rId23"/>
    <p:sldId id="285" r:id="rId24"/>
    <p:sldId id="287" r:id="rId25"/>
    <p:sldId id="302" r:id="rId26"/>
    <p:sldId id="289" r:id="rId27"/>
    <p:sldId id="290" r:id="rId28"/>
    <p:sldId id="293" r:id="rId29"/>
    <p:sldId id="268" r:id="rId30"/>
    <p:sldId id="304" r:id="rId31"/>
    <p:sldId id="263" r:id="rId32"/>
    <p:sldId id="299" r:id="rId33"/>
    <p:sldId id="305" r:id="rId34"/>
    <p:sldId id="306" r:id="rId35"/>
    <p:sldId id="307" r:id="rId36"/>
    <p:sldId id="309" r:id="rId37"/>
    <p:sldId id="310" r:id="rId38"/>
    <p:sldId id="311" r:id="rId39"/>
    <p:sldId id="312" r:id="rId40"/>
    <p:sldId id="313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5F67D4-1820-4963-A420-41D3ACA48ED6}" type="datetimeFigureOut">
              <a:rPr lang="en-GB" smtClean="0"/>
              <a:t>15/05/2015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263500-01C4-4761-86BF-D11E3125A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908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63500-01C4-4761-86BF-D11E3125A86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0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63500-01C4-4761-86BF-D11E3125A86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463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Considerable</a:t>
            </a:r>
            <a:r>
              <a:rPr lang="en-GB" baseline="0" dirty="0" smtClean="0"/>
              <a:t> investment in the Network over the last two financial years.  Resourced with help of PTA additional resources for curriculum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574AB-0D74-4D4B-A343-32C7BC9C3590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31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Parents with skills, contacts, knowledge</a:t>
            </a:r>
            <a:r>
              <a:rPr lang="en-GB" baseline="0" dirty="0" smtClean="0"/>
              <a:t> – need to use </a:t>
            </a:r>
            <a:r>
              <a:rPr lang="en-GB" baseline="0" smtClean="0"/>
              <a:t>these attributes.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574AB-0D74-4D4B-A343-32C7BC9C3590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360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8C47F-CD66-456C-AFFA-0F1412C0A83C}" type="datetime1">
              <a:rPr lang="en-GB" smtClean="0"/>
              <a:t>15/05/2015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Faith Service Integrity Responsibility Truth Excellence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FC830-F562-4BD5-A19E-5093B541F96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E342-56AA-4453-894A-A15D18D08DAC}" type="datetime1">
              <a:rPr lang="en-GB" smtClean="0"/>
              <a:t>15/05/2015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Faith Service Integrity Responsibility Truth Excellence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FC830-F562-4BD5-A19E-5093B541F96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54768-952C-4B88-93C3-78BBD41EE344}" type="datetime1">
              <a:rPr lang="en-GB" smtClean="0"/>
              <a:t>15/05/2015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Faith Service Integrity Responsibility Truth Excellence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FC830-F562-4BD5-A19E-5093B541F96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787A8-1FE0-4ACA-8C44-C6B824F6A69D}" type="datetime1">
              <a:rPr lang="en-GB" smtClean="0"/>
              <a:t>15/05/2015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Faith Service Integrity Responsibility Truth Excellence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FC830-F562-4BD5-A19E-5093B541F96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29F60-8162-49E9-A738-5F92A3162200}" type="datetime1">
              <a:rPr lang="en-GB" smtClean="0"/>
              <a:t>15/05/2015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Faith Service Integrity Responsibility Truth Excellence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FC830-F562-4BD5-A19E-5093B541F96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446A1-00F8-45EF-8D3E-5582FE1F68A9}" type="datetime1">
              <a:rPr lang="en-GB" smtClean="0"/>
              <a:t>15/05/2015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Faith Service Integrity Responsibility Truth Excellence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FC830-F562-4BD5-A19E-5093B541F96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5094F-62BE-4F33-B9A6-805AD52B0F95}" type="datetime1">
              <a:rPr lang="en-GB" smtClean="0"/>
              <a:t>15/05/2015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Faith Service Integrity Responsibility Truth Excellence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FC830-F562-4BD5-A19E-5093B541F96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FFEAE-DF6C-4BCC-899E-A436B130367C}" type="datetime1">
              <a:rPr lang="en-GB" smtClean="0"/>
              <a:t>15/05/2015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Faith Service Integrity Responsibility Truth Excellence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FC830-F562-4BD5-A19E-5093B541F96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DBDAD-7284-4098-B0EC-FCC1758EE4D7}" type="datetime1">
              <a:rPr lang="en-GB" smtClean="0"/>
              <a:t>15/05/2015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Faith Service Integrity Responsibility Truth Excellence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FC830-F562-4BD5-A19E-5093B541F96B}" type="slidenum">
              <a:rPr lang="en-GB" smtClean="0"/>
              <a:t>‹#›</a:t>
            </a:fld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E8FDB-6EB7-41AD-A6C8-C64E174BA03C}" type="datetime1">
              <a:rPr lang="en-GB" smtClean="0"/>
              <a:t>15/05/2015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Faith Service Integrity Responsibility Truth Excellence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FC830-F562-4BD5-A19E-5093B541F96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8F669-8671-41AB-B906-B9606E171CA7}" type="datetime1">
              <a:rPr lang="en-GB" smtClean="0"/>
              <a:t>15/05/2015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Faith Service Integrity Responsibility Truth Excellence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FC830-F562-4BD5-A19E-5093B541F96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A4E99-53CD-4099-976D-A3B08AB577D2}" type="datetime1">
              <a:rPr lang="en-GB" smtClean="0"/>
              <a:t>15/05/2015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Faith Service Integrity Responsibility Truth Excellence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FC830-F562-4BD5-A19E-5093B541F96B}" type="slidenum">
              <a:rPr lang="en-GB" smtClean="0"/>
              <a:t>‹#›</a:t>
            </a:fld>
            <a:endParaRPr lang="en-GB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jpeg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google.com/url?sa=i&amp;rct=j&amp;q=&amp;esrc=s&amp;frm=1&amp;source=images&amp;cd=&amp;cad=rja&amp;docid=qyO9xXHrGUN_TM&amp;tbnid=pwvggSue9GuZfM:&amp;ved=0CAUQjRw&amp;url=http://collisionrevolutional.wordpress.com/2012/05/23/reach/&amp;ei=XwlAUsmUHaHM0QWYs4CgCg&amp;bvm=bv.52434380,d.d2k&amp;psig=AFQjCNESMZNje6NKbpM9VNJFzJM0BO1B7Q&amp;ust=1380014783773175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partytimeleisure.co.uk/climbing-wall-01.jpg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google.com/url?sa=i&amp;rct=j&amp;q=&amp;esrc=s&amp;frm=1&amp;source=images&amp;cd=&amp;cad=rja&amp;docid=q_iFFep-3PIZYM&amp;tbnid=1gPSa3xNfj8HGM:&amp;ved=0CAUQjRw&amp;url=http://www.quipper.com/m-learning/how-can-achievements-enrich-mobile-learning-content&amp;ei=RApUUqnhIOWf0QWB04EI&amp;bvm=bv.53537100,d.d2k&amp;psig=AFQjCNFdumqSnCbLZGeWjlT5HCmdY7N_MA&amp;ust=1381325724027998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476672"/>
            <a:ext cx="8856984" cy="1470025"/>
          </a:xfrm>
        </p:spPr>
        <p:txBody>
          <a:bodyPr/>
          <a:lstStyle/>
          <a:p>
            <a:pPr algn="ctr"/>
            <a:r>
              <a:rPr lang="en-GB" b="1" dirty="0" smtClean="0"/>
              <a:t>This Is Our School:</a:t>
            </a:r>
            <a:br>
              <a:rPr lang="en-GB" b="1" dirty="0" smtClean="0"/>
            </a:br>
            <a:r>
              <a:rPr lang="en-GB" b="1" dirty="0" err="1" smtClean="0"/>
              <a:t>Crowmarsh</a:t>
            </a:r>
            <a:r>
              <a:rPr lang="en-GB" b="1" dirty="0" smtClean="0"/>
              <a:t> Gifford CE Primary</a:t>
            </a:r>
            <a:endParaRPr lang="en-GB" b="1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3876975"/>
              </p:ext>
            </p:extLst>
          </p:nvPr>
        </p:nvGraphicFramePr>
        <p:xfrm>
          <a:off x="3995936" y="3356992"/>
          <a:ext cx="1257300" cy="1147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3" imgW="3496320" imgH="3200400" progId="">
                  <p:embed/>
                </p:oleObj>
              </mc:Choice>
              <mc:Fallback>
                <p:oleObj r:id="rId3" imgW="3496320" imgH="320040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936" y="3356992"/>
                        <a:ext cx="1257300" cy="1147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4869160"/>
            <a:ext cx="8208912" cy="1589261"/>
          </a:xfrm>
        </p:spPr>
        <p:txBody>
          <a:bodyPr/>
          <a:lstStyle/>
          <a:p>
            <a:pPr algn="ctr"/>
            <a:r>
              <a:rPr lang="en-US" sz="2000" b="1" i="1" dirty="0"/>
              <a:t>Faith ◊ Service ◊ Integrity ◊ Responsibility ◊ Truth ◊ Excellence</a:t>
            </a:r>
            <a:endParaRPr lang="en-GB" sz="2000" dirty="0"/>
          </a:p>
        </p:txBody>
      </p:sp>
      <p:pic>
        <p:nvPicPr>
          <p:cNvPr id="1028" name="Picture 4" descr="phot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2420888"/>
            <a:ext cx="5400599" cy="3240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1230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Agenda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Introduction</a:t>
            </a:r>
            <a:endParaRPr lang="en-GB" dirty="0"/>
          </a:p>
          <a:p>
            <a:r>
              <a:rPr lang="en-GB" dirty="0"/>
              <a:t>Progress in the Last Year</a:t>
            </a:r>
          </a:p>
          <a:p>
            <a:r>
              <a:rPr lang="en-GB" dirty="0"/>
              <a:t>School Development Plan</a:t>
            </a:r>
          </a:p>
          <a:p>
            <a:r>
              <a:rPr lang="en-GB" dirty="0" smtClean="0"/>
              <a:t>Growth-</a:t>
            </a:r>
            <a:r>
              <a:rPr lang="en-GB" dirty="0" err="1" smtClean="0"/>
              <a:t>Mindset</a:t>
            </a:r>
            <a:r>
              <a:rPr lang="en-GB" dirty="0" smtClean="0"/>
              <a:t> </a:t>
            </a:r>
          </a:p>
          <a:p>
            <a:r>
              <a:rPr lang="en-GB" dirty="0" smtClean="0"/>
              <a:t>Digital Leaders Presentation</a:t>
            </a:r>
            <a:endParaRPr lang="en-GB" dirty="0"/>
          </a:p>
          <a:p>
            <a:r>
              <a:rPr lang="en-GB" dirty="0"/>
              <a:t>Teachers’ Curriculum Presentation</a:t>
            </a:r>
          </a:p>
          <a:p>
            <a:r>
              <a:rPr lang="en-GB" dirty="0"/>
              <a:t>A Brief Overview of IT</a:t>
            </a:r>
          </a:p>
          <a:p>
            <a:r>
              <a:rPr lang="en-GB" dirty="0"/>
              <a:t>Governor Involvement in School</a:t>
            </a:r>
          </a:p>
          <a:p>
            <a:r>
              <a:rPr lang="en-GB" dirty="0"/>
              <a:t>PTA Presentation</a:t>
            </a:r>
          </a:p>
          <a:p>
            <a:r>
              <a:rPr lang="en-GB" dirty="0"/>
              <a:t>Q&amp;A with Sub-Committee Representatives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3923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0" y="4149080"/>
            <a:ext cx="9144000" cy="1470025"/>
          </a:xfrm>
        </p:spPr>
        <p:txBody>
          <a:bodyPr/>
          <a:lstStyle/>
          <a:p>
            <a:pPr algn="ctr"/>
            <a:r>
              <a:rPr lang="en-GB" sz="7200" dirty="0" smtClean="0"/>
              <a:t>This Past Year...</a:t>
            </a:r>
            <a:br>
              <a:rPr lang="en-GB" sz="7200" dirty="0" smtClean="0"/>
            </a:br>
            <a:r>
              <a:rPr lang="en-GB" sz="7200" dirty="0"/>
              <a:t/>
            </a:r>
            <a:br>
              <a:rPr lang="en-GB" sz="7200" dirty="0"/>
            </a:br>
            <a:r>
              <a:rPr lang="en-GB" sz="7200" dirty="0" smtClean="0"/>
              <a:t>What have we achieved?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790481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125113" cy="924475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4900" b="1" dirty="0" smtClean="0"/>
              <a:t>Some of our Milestones….</a:t>
            </a:r>
            <a:endParaRPr lang="en-GB" sz="49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628800"/>
            <a:ext cx="8064895" cy="4051437"/>
          </a:xfrm>
        </p:spPr>
        <p:txBody>
          <a:bodyPr>
            <a:normAutofit/>
          </a:bodyPr>
          <a:lstStyle/>
          <a:p>
            <a:r>
              <a:rPr lang="en-GB" sz="2800" dirty="0" smtClean="0"/>
              <a:t>Top 20 schools in Oxfordshire (League Tables) based on KS2 end of Year 6 data</a:t>
            </a:r>
          </a:p>
          <a:p>
            <a:r>
              <a:rPr lang="en-GB" sz="2800" dirty="0" smtClean="0"/>
              <a:t>Outstanding judgement overall in SIAMS</a:t>
            </a:r>
          </a:p>
          <a:p>
            <a:r>
              <a:rPr lang="en-GB" sz="2800" dirty="0" smtClean="0"/>
              <a:t>100% phonics success in year 1</a:t>
            </a:r>
          </a:p>
          <a:p>
            <a:r>
              <a:rPr lang="en-GB" sz="2800" dirty="0" smtClean="0"/>
              <a:t>Foundation International Schools Award</a:t>
            </a:r>
          </a:p>
          <a:p>
            <a:r>
              <a:rPr lang="en-GB" sz="2800" dirty="0" smtClean="0"/>
              <a:t>SSAT Children’s Attainment Award</a:t>
            </a:r>
          </a:p>
        </p:txBody>
      </p:sp>
    </p:spTree>
    <p:extLst>
      <p:ext uri="{BB962C8B-B14F-4D97-AF65-F5344CB8AC3E}">
        <p14:creationId xmlns:p14="http://schemas.microsoft.com/office/powerpoint/2010/main" val="2168674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125113" cy="924475"/>
          </a:xfrm>
        </p:spPr>
        <p:txBody>
          <a:bodyPr/>
          <a:lstStyle/>
          <a:p>
            <a:r>
              <a:rPr lang="en-GB" sz="4400" dirty="0" smtClean="0"/>
              <a:t>Curriculum Achievements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492896"/>
            <a:ext cx="8712968" cy="4051437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 smtClean="0"/>
              <a:t>Successfully rolled out new exciting and engaging curriculum</a:t>
            </a:r>
          </a:p>
          <a:p>
            <a:r>
              <a:rPr lang="en-GB" sz="2800" dirty="0" smtClean="0"/>
              <a:t>Peer to peer coaching</a:t>
            </a:r>
          </a:p>
          <a:p>
            <a:r>
              <a:rPr lang="en-GB" sz="2800" dirty="0" smtClean="0"/>
              <a:t>Tailored training to ensure ‘outstanding’ practice</a:t>
            </a:r>
          </a:p>
          <a:p>
            <a:r>
              <a:rPr lang="en-GB" sz="2800" dirty="0" smtClean="0"/>
              <a:t>Budgetary and financial support to provide resourcing across the school</a:t>
            </a:r>
          </a:p>
          <a:p>
            <a:r>
              <a:rPr lang="en-GB" sz="2800" dirty="0" smtClean="0"/>
              <a:t>Established a breakfast and after school club</a:t>
            </a:r>
          </a:p>
          <a:p>
            <a:r>
              <a:rPr lang="en-GB" sz="2800" dirty="0" smtClean="0"/>
              <a:t>Increased parent understanding of key areas </a:t>
            </a:r>
          </a:p>
          <a:p>
            <a:r>
              <a:rPr lang="en-GB" sz="2800" dirty="0" smtClean="0"/>
              <a:t>Leading the network in key areas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4296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883038" cy="924475"/>
          </a:xfrm>
        </p:spPr>
        <p:txBody>
          <a:bodyPr/>
          <a:lstStyle/>
          <a:p>
            <a:r>
              <a:rPr lang="en-GB" sz="4400" dirty="0" smtClean="0"/>
              <a:t>Pupil Progress and Success….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8856984" cy="5112568"/>
          </a:xfrm>
        </p:spPr>
        <p:txBody>
          <a:bodyPr>
            <a:normAutofit/>
          </a:bodyPr>
          <a:lstStyle/>
          <a:p>
            <a:r>
              <a:rPr lang="en-GB" sz="2400" dirty="0" smtClean="0"/>
              <a:t>Challenging every child to develop a growth mind-set</a:t>
            </a:r>
          </a:p>
          <a:p>
            <a:r>
              <a:rPr lang="en-GB" sz="2400" dirty="0" smtClean="0"/>
              <a:t>Preparing children for success in modern Britain</a:t>
            </a:r>
          </a:p>
          <a:p>
            <a:r>
              <a:rPr lang="en-GB" sz="2400" dirty="0" smtClean="0"/>
              <a:t>A focus on ‘individual’ children and their ‘individual’ needs</a:t>
            </a:r>
          </a:p>
          <a:p>
            <a:r>
              <a:rPr lang="en-GB" sz="2400" dirty="0" smtClean="0"/>
              <a:t>Open classrooms every small term, more opportunities to learn about what the children do in school</a:t>
            </a:r>
          </a:p>
          <a:p>
            <a:r>
              <a:rPr lang="en-GB" sz="2400" dirty="0" smtClean="0"/>
              <a:t>More opportunities for pupil leadership (House Leaders, Sport’s Leaders, Librarians, Worship Team, Digital Leaders, etc.)</a:t>
            </a:r>
          </a:p>
          <a:p>
            <a:r>
              <a:rPr lang="en-GB" sz="2400" dirty="0" smtClean="0"/>
              <a:t>Christmas performances – every child had a part to play</a:t>
            </a:r>
          </a:p>
          <a:p>
            <a:r>
              <a:rPr lang="en-GB" sz="2400" dirty="0" smtClean="0"/>
              <a:t>Wide variety of extracurricular activities throughout the day to spark children’s interest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0488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476672"/>
            <a:ext cx="7125113" cy="924475"/>
          </a:xfrm>
        </p:spPr>
        <p:txBody>
          <a:bodyPr/>
          <a:lstStyle/>
          <a:p>
            <a:pPr algn="ctr"/>
            <a:r>
              <a:rPr lang="en-GB" sz="4400" dirty="0" smtClean="0"/>
              <a:t>School Development Plan</a:t>
            </a:r>
            <a:br>
              <a:rPr lang="en-GB" sz="4400" dirty="0" smtClean="0"/>
            </a:br>
            <a:r>
              <a:rPr lang="en-GB" sz="4400" dirty="0" smtClean="0"/>
              <a:t>Last Year’s Successes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622" y="1196752"/>
            <a:ext cx="8928992" cy="5445224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en-GB" sz="2400" dirty="0" smtClean="0"/>
              <a:t>Safeguarding– new safeguarding induction/training for staff/visitors</a:t>
            </a:r>
          </a:p>
          <a:p>
            <a:pPr>
              <a:buBlip>
                <a:blip r:embed="rId2"/>
              </a:buBlip>
            </a:pPr>
            <a:r>
              <a:rPr lang="en-GB" sz="2400" dirty="0" smtClean="0"/>
              <a:t>Outstanding progress </a:t>
            </a:r>
          </a:p>
          <a:p>
            <a:pPr>
              <a:buBlip>
                <a:blip r:embed="rId2"/>
              </a:buBlip>
            </a:pPr>
            <a:r>
              <a:rPr lang="en-GB" sz="2400" dirty="0" smtClean="0"/>
              <a:t>SIAMS</a:t>
            </a:r>
          </a:p>
          <a:p>
            <a:pPr>
              <a:buBlip>
                <a:blip r:embed="rId2"/>
              </a:buBlip>
            </a:pPr>
            <a:r>
              <a:rPr lang="en-GB" sz="2400" dirty="0" smtClean="0"/>
              <a:t>Guided Reading</a:t>
            </a:r>
          </a:p>
          <a:p>
            <a:pPr>
              <a:buBlip>
                <a:blip r:embed="rId2"/>
              </a:buBlip>
            </a:pPr>
            <a:r>
              <a:rPr lang="en-GB" sz="2400" dirty="0" smtClean="0"/>
              <a:t>Timetabling of learning groups – Break out groups </a:t>
            </a:r>
          </a:p>
          <a:p>
            <a:pPr>
              <a:buBlip>
                <a:blip r:embed="rId2"/>
              </a:buBlip>
            </a:pPr>
            <a:r>
              <a:rPr lang="en-GB" sz="2400" dirty="0" smtClean="0"/>
              <a:t>Handwriting </a:t>
            </a:r>
          </a:p>
          <a:p>
            <a:pPr>
              <a:buBlip>
                <a:blip r:embed="rId2"/>
              </a:buBlip>
            </a:pPr>
            <a:r>
              <a:rPr lang="en-GB" sz="2400" dirty="0" smtClean="0"/>
              <a:t>New curriculum written and rolled out across the school</a:t>
            </a:r>
          </a:p>
          <a:p>
            <a:pPr>
              <a:buBlip>
                <a:blip r:embed="rId2"/>
              </a:buBlip>
            </a:pPr>
            <a:r>
              <a:rPr lang="en-GB" sz="2400" dirty="0" smtClean="0"/>
              <a:t>Community</a:t>
            </a:r>
          </a:p>
        </p:txBody>
      </p:sp>
    </p:spTree>
    <p:extLst>
      <p:ext uri="{BB962C8B-B14F-4D97-AF65-F5344CB8AC3E}">
        <p14:creationId xmlns:p14="http://schemas.microsoft.com/office/powerpoint/2010/main" val="982453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16632"/>
            <a:ext cx="8532440" cy="6741368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en-GB" dirty="0" smtClean="0"/>
              <a:t>New server, network and wireless system installed</a:t>
            </a:r>
            <a:endParaRPr lang="en-GB" dirty="0"/>
          </a:p>
          <a:p>
            <a:pPr>
              <a:buBlip>
                <a:blip r:embed="rId2"/>
              </a:buBlip>
            </a:pPr>
            <a:r>
              <a:rPr lang="en-GB" dirty="0" smtClean="0"/>
              <a:t>Learning spaces developed</a:t>
            </a:r>
            <a:endParaRPr lang="en-GB" dirty="0"/>
          </a:p>
          <a:p>
            <a:pPr>
              <a:buBlip>
                <a:blip r:embed="rId2"/>
              </a:buBlip>
            </a:pPr>
            <a:r>
              <a:rPr lang="en-GB" dirty="0" smtClean="0"/>
              <a:t>Reinforcement </a:t>
            </a:r>
            <a:r>
              <a:rPr lang="en-GB" dirty="0"/>
              <a:t>of good behaviour/manners and respect</a:t>
            </a:r>
          </a:p>
          <a:p>
            <a:pPr>
              <a:buBlip>
                <a:blip r:embed="rId2"/>
              </a:buBlip>
            </a:pPr>
            <a:r>
              <a:rPr lang="en-GB" dirty="0" smtClean="0"/>
              <a:t>House </a:t>
            </a:r>
            <a:r>
              <a:rPr lang="en-GB" dirty="0"/>
              <a:t>system</a:t>
            </a:r>
          </a:p>
          <a:p>
            <a:pPr>
              <a:buBlip>
                <a:blip r:embed="rId2"/>
              </a:buBlip>
            </a:pPr>
            <a:r>
              <a:rPr lang="en-GB" dirty="0" smtClean="0"/>
              <a:t>Health </a:t>
            </a:r>
            <a:r>
              <a:rPr lang="en-GB" dirty="0"/>
              <a:t>and safety excellence</a:t>
            </a:r>
          </a:p>
          <a:p>
            <a:pPr>
              <a:buBlip>
                <a:blip r:embed="rId2"/>
              </a:buBlip>
            </a:pPr>
            <a:r>
              <a:rPr lang="en-GB" dirty="0" smtClean="0"/>
              <a:t>Website </a:t>
            </a:r>
            <a:r>
              <a:rPr lang="en-GB" dirty="0"/>
              <a:t>(Twitter, Blogs, Class Pages, Texts)</a:t>
            </a:r>
          </a:p>
          <a:p>
            <a:pPr>
              <a:buBlip>
                <a:blip r:embed="rId2"/>
              </a:buBlip>
            </a:pPr>
            <a:r>
              <a:rPr lang="en-GB" dirty="0" smtClean="0"/>
              <a:t>Prospectus</a:t>
            </a:r>
            <a:r>
              <a:rPr lang="en-GB" dirty="0"/>
              <a:t>, handbook</a:t>
            </a:r>
          </a:p>
          <a:p>
            <a:pPr>
              <a:buBlip>
                <a:blip r:embed="rId2"/>
              </a:buBlip>
            </a:pPr>
            <a:r>
              <a:rPr lang="en-GB" dirty="0"/>
              <a:t>Transition into reception class</a:t>
            </a:r>
          </a:p>
          <a:p>
            <a:pPr>
              <a:buBlip>
                <a:blip r:embed="rId2"/>
              </a:buBlip>
            </a:pPr>
            <a:r>
              <a:rPr lang="en-GB" dirty="0"/>
              <a:t>Communication</a:t>
            </a:r>
          </a:p>
          <a:p>
            <a:pPr>
              <a:buBlip>
                <a:blip r:embed="rId2"/>
              </a:buBlip>
            </a:pPr>
            <a:r>
              <a:rPr lang="en-GB" dirty="0"/>
              <a:t>Distributed leadership “Every teacher is a ‘leader’ of learning</a:t>
            </a:r>
            <a:r>
              <a:rPr lang="en-GB" dirty="0" smtClean="0"/>
              <a:t>”</a:t>
            </a:r>
          </a:p>
          <a:p>
            <a:pPr>
              <a:buBlip>
                <a:blip r:embed="rId2"/>
              </a:buBlip>
            </a:pPr>
            <a:r>
              <a:rPr lang="en-GB" dirty="0" smtClean="0"/>
              <a:t>New Teaching for Learning and Marking policies implemented</a:t>
            </a:r>
            <a:endParaRPr lang="en-GB" dirty="0"/>
          </a:p>
          <a:p>
            <a:pPr>
              <a:buBlip>
                <a:blip r:embed="rId2"/>
              </a:buBlip>
            </a:pPr>
            <a:r>
              <a:rPr lang="en-GB" dirty="0"/>
              <a:t>Established breakfast/after-school club</a:t>
            </a:r>
          </a:p>
          <a:p>
            <a:pPr>
              <a:buBlip>
                <a:blip r:embed="rId2"/>
              </a:buBlip>
            </a:pPr>
            <a:r>
              <a:rPr lang="en-GB" dirty="0"/>
              <a:t>International school </a:t>
            </a:r>
            <a:r>
              <a:rPr lang="en-GB" dirty="0" smtClean="0"/>
              <a:t>work</a:t>
            </a:r>
          </a:p>
          <a:p>
            <a:pPr>
              <a:buBlip>
                <a:blip r:embed="rId2"/>
              </a:buBlip>
            </a:pPr>
            <a:r>
              <a:rPr lang="en-GB" dirty="0" smtClean="0"/>
              <a:t>Partnership Work – Wallingford Partnership, Oxfordshire Teaching School’s Partnership (OTSA) and SSAT (School’s Network – National)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69939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924475"/>
          </a:xfrm>
        </p:spPr>
        <p:txBody>
          <a:bodyPr/>
          <a:lstStyle/>
          <a:p>
            <a:pPr algn="ctr"/>
            <a:r>
              <a:rPr lang="en-GB" dirty="0" smtClean="0"/>
              <a:t>SDP This Year</a:t>
            </a:r>
            <a:br>
              <a:rPr lang="en-GB" dirty="0" smtClean="0"/>
            </a:br>
            <a:r>
              <a:rPr lang="en-GB" dirty="0" smtClean="0"/>
              <a:t>Key Highlights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807361"/>
            <a:ext cx="8280920" cy="4789991"/>
          </a:xfrm>
        </p:spPr>
        <p:txBody>
          <a:bodyPr/>
          <a:lstStyle/>
          <a:p>
            <a:r>
              <a:rPr lang="en-GB" dirty="0" smtClean="0"/>
              <a:t>Raising pupil’s achievement (focusing on groups of pupils)</a:t>
            </a:r>
          </a:p>
          <a:p>
            <a:r>
              <a:rPr lang="en-GB" dirty="0" smtClean="0"/>
              <a:t>Focusing on questioning in all lessons </a:t>
            </a:r>
          </a:p>
          <a:p>
            <a:r>
              <a:rPr lang="en-GB" dirty="0" smtClean="0"/>
              <a:t>Involving parents more in their child’s learning</a:t>
            </a:r>
          </a:p>
          <a:p>
            <a:r>
              <a:rPr lang="en-GB" dirty="0" smtClean="0"/>
              <a:t>Raising profile of reading and ‘talk’</a:t>
            </a:r>
          </a:p>
          <a:p>
            <a:r>
              <a:rPr lang="en-GB" dirty="0" smtClean="0"/>
              <a:t>Embedding climate of challenge and growth mind-set</a:t>
            </a:r>
          </a:p>
          <a:p>
            <a:r>
              <a:rPr lang="en-GB" dirty="0" smtClean="0"/>
              <a:t>To further embed transition into reception</a:t>
            </a:r>
          </a:p>
          <a:p>
            <a:r>
              <a:rPr lang="en-GB" dirty="0" smtClean="0"/>
              <a:t>Distributing leadership within staff and pupils</a:t>
            </a:r>
          </a:p>
          <a:p>
            <a:r>
              <a:rPr lang="en-GB" dirty="0" smtClean="0"/>
              <a:t>Enhancing links with the community</a:t>
            </a:r>
          </a:p>
          <a:p>
            <a:r>
              <a:rPr lang="en-GB" dirty="0" smtClean="0"/>
              <a:t>Developing outdoor space</a:t>
            </a:r>
          </a:p>
          <a:p>
            <a:r>
              <a:rPr lang="en-GB" dirty="0" smtClean="0"/>
              <a:t>Key </a:t>
            </a:r>
            <a:r>
              <a:rPr lang="en-GB" dirty="0"/>
              <a:t>updates – EYFS (Ofsted)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220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Our Learning Journey…..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807361"/>
            <a:ext cx="7450987" cy="4141919"/>
          </a:xfrm>
        </p:spPr>
        <p:txBody>
          <a:bodyPr/>
          <a:lstStyle/>
          <a:p>
            <a:r>
              <a:rPr lang="en-GB" dirty="0" smtClean="0"/>
              <a:t>Working with Di Pardoe – again leading this with our partnership schools</a:t>
            </a:r>
          </a:p>
          <a:p>
            <a:r>
              <a:rPr lang="en-GB" dirty="0" smtClean="0"/>
              <a:t>Based on research by Carol </a:t>
            </a:r>
            <a:r>
              <a:rPr lang="en-GB" dirty="0" err="1" smtClean="0"/>
              <a:t>Dweck</a:t>
            </a:r>
            <a:r>
              <a:rPr lang="en-GB" dirty="0"/>
              <a:t> </a:t>
            </a:r>
            <a:r>
              <a:rPr lang="en-GB" dirty="0" smtClean="0"/>
              <a:t>about ‘</a:t>
            </a:r>
            <a:r>
              <a:rPr lang="en-GB" dirty="0" err="1" smtClean="0"/>
              <a:t>mindset</a:t>
            </a:r>
            <a:r>
              <a:rPr lang="en-GB" dirty="0" smtClean="0"/>
              <a:t>’</a:t>
            </a:r>
          </a:p>
          <a:p>
            <a:r>
              <a:rPr lang="en-GB" dirty="0" smtClean="0"/>
              <a:t>Research shows how teaching these skills helps raise children’s achievement across the board.</a:t>
            </a:r>
          </a:p>
          <a:p>
            <a:r>
              <a:rPr lang="en-GB" dirty="0" smtClean="0"/>
              <a:t>It is about ensuring ‘every’ child reaches their full potential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846382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ext Box 5"/>
          <p:cNvSpPr txBox="1">
            <a:spLocks noChangeArrowheads="1"/>
          </p:cNvSpPr>
          <p:nvPr/>
        </p:nvSpPr>
        <p:spPr bwMode="auto">
          <a:xfrm>
            <a:off x="0" y="1628800"/>
            <a:ext cx="8713093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3200" b="1" i="1" dirty="0" smtClean="0"/>
          </a:p>
          <a:p>
            <a:pPr algn="ctr" eaLnBrk="1" hangingPunct="1"/>
            <a:endParaRPr lang="en-GB" altLang="en-US" sz="3200" i="1" dirty="0" smtClean="0"/>
          </a:p>
          <a:p>
            <a:pPr algn="ctr" eaLnBrk="1" hangingPunct="1"/>
            <a:r>
              <a:rPr lang="en-GB" altLang="en-US" sz="3200" i="1" dirty="0" smtClean="0">
                <a:latin typeface="+mn-lt"/>
              </a:rPr>
              <a:t>Successful </a:t>
            </a:r>
            <a:r>
              <a:rPr lang="en-GB" altLang="en-US" sz="3200" i="1" dirty="0">
                <a:latin typeface="+mn-lt"/>
              </a:rPr>
              <a:t>learners who enjoy learning, make progress and achieve </a:t>
            </a:r>
            <a:endParaRPr lang="en-GB" altLang="en-US" sz="3200" i="1" dirty="0" smtClean="0">
              <a:latin typeface="+mn-lt"/>
            </a:endParaRPr>
          </a:p>
          <a:p>
            <a:pPr algn="ctr" eaLnBrk="1" hangingPunct="1"/>
            <a:endParaRPr lang="en-GB" altLang="en-US" sz="3200" i="1" dirty="0" smtClean="0">
              <a:latin typeface="+mn-lt"/>
            </a:endParaRPr>
          </a:p>
          <a:p>
            <a:pPr algn="ctr" eaLnBrk="1" hangingPunct="1"/>
            <a:r>
              <a:rPr lang="en-GB" altLang="en-US" sz="3200" i="1" dirty="0" smtClean="0">
                <a:latin typeface="+mn-lt"/>
              </a:rPr>
              <a:t>Confident </a:t>
            </a:r>
            <a:r>
              <a:rPr lang="en-GB" altLang="en-US" sz="3200" i="1" dirty="0">
                <a:latin typeface="+mn-lt"/>
              </a:rPr>
              <a:t>individuals who are able to live safe, healthy and fulfilling lives </a:t>
            </a:r>
          </a:p>
          <a:p>
            <a:pPr algn="ctr" eaLnBrk="1" hangingPunct="1"/>
            <a:endParaRPr lang="en-GB" altLang="en-US" sz="3200" i="1" dirty="0">
              <a:latin typeface="+mn-lt"/>
            </a:endParaRPr>
          </a:p>
          <a:p>
            <a:pPr algn="ctr" eaLnBrk="1" hangingPunct="1"/>
            <a:r>
              <a:rPr lang="en-GB" altLang="en-US" sz="3200" i="1" dirty="0">
                <a:latin typeface="+mn-lt"/>
              </a:rPr>
              <a:t>Responsible citizens who make positive contributions to </a:t>
            </a:r>
            <a:r>
              <a:rPr lang="en-GB" altLang="en-US" sz="3200" i="1" dirty="0" smtClean="0">
                <a:latin typeface="+mn-lt"/>
              </a:rPr>
              <a:t>society</a:t>
            </a:r>
          </a:p>
          <a:p>
            <a:pPr algn="ctr" eaLnBrk="1" hangingPunct="1"/>
            <a:endParaRPr lang="en-GB" altLang="en-US" sz="3200" i="1" dirty="0">
              <a:solidFill>
                <a:schemeClr val="hlink"/>
              </a:solidFill>
            </a:endParaRPr>
          </a:p>
        </p:txBody>
      </p:sp>
      <p:pic>
        <p:nvPicPr>
          <p:cNvPr id="4" name="Picture 4" descr="Embedded image permalin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7" y="0"/>
            <a:ext cx="4618530" cy="2575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932040" y="260648"/>
            <a:ext cx="38884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What do we mean by successful citizens?</a:t>
            </a:r>
            <a:endParaRPr lang="en-GB" sz="3600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</p:spTree>
    <p:extLst>
      <p:ext uri="{BB962C8B-B14F-4D97-AF65-F5344CB8AC3E}">
        <p14:creationId xmlns:p14="http://schemas.microsoft.com/office/powerpoint/2010/main" val="139788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395288" y="476672"/>
            <a:ext cx="8280400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sz="2800" b="1" i="1" dirty="0"/>
              <a:t>What does it mean to be ready to learn?</a:t>
            </a:r>
          </a:p>
          <a:p>
            <a:pPr algn="ctr"/>
            <a:endParaRPr lang="en-GB" altLang="en-US" sz="2800" b="1" i="1" dirty="0"/>
          </a:p>
          <a:p>
            <a:pPr algn="ctr"/>
            <a:r>
              <a:rPr lang="en-GB" altLang="en-US" sz="2800" b="1" i="1" dirty="0"/>
              <a:t>What do we mean by learning success?</a:t>
            </a:r>
          </a:p>
          <a:p>
            <a:pPr algn="ctr"/>
            <a:endParaRPr lang="en-GB" altLang="en-US" sz="2800" b="1" i="1" dirty="0"/>
          </a:p>
          <a:p>
            <a:pPr algn="ctr"/>
            <a:r>
              <a:rPr lang="en-GB" altLang="en-US" sz="2800" b="1" i="1" dirty="0"/>
              <a:t>What do successful learners do?</a:t>
            </a:r>
          </a:p>
          <a:p>
            <a:pPr algn="ctr"/>
            <a:endParaRPr lang="en-GB" altLang="en-US" sz="2800" b="1" i="1" dirty="0"/>
          </a:p>
          <a:p>
            <a:pPr algn="ctr"/>
            <a:r>
              <a:rPr lang="en-GB" altLang="en-US" sz="2800" b="1" i="1" dirty="0"/>
              <a:t>What is real achievement?</a:t>
            </a:r>
          </a:p>
          <a:p>
            <a:pPr algn="ctr"/>
            <a:endParaRPr lang="en-GB" altLang="en-US" sz="2800" b="1" i="1" dirty="0"/>
          </a:p>
          <a:p>
            <a:pPr algn="ctr"/>
            <a:r>
              <a:rPr lang="en-GB" altLang="en-US" sz="2800" b="1" i="1" dirty="0"/>
              <a:t>How can we best promote and support learning at home?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446163"/>
            <a:ext cx="3007883" cy="2255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36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250825" y="1916113"/>
            <a:ext cx="8713788" cy="372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Arial" charset="0"/>
              <a:buChar char="•"/>
            </a:pPr>
            <a:r>
              <a:rPr lang="en-US" altLang="en-US" sz="2800" i="1" dirty="0"/>
              <a:t> </a:t>
            </a:r>
            <a:r>
              <a:rPr lang="en-US" altLang="en-US" sz="2800" i="1" dirty="0">
                <a:latin typeface="+mn-lt"/>
              </a:rPr>
              <a:t>have the opportunities to be the best they can be</a:t>
            </a:r>
            <a:endParaRPr lang="en-GB" altLang="en-US" sz="2800" i="1" dirty="0">
              <a:latin typeface="+mn-lt"/>
            </a:endParaRP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2800" i="1" dirty="0">
                <a:latin typeface="+mn-lt"/>
              </a:rPr>
              <a:t> are </a:t>
            </a:r>
            <a:r>
              <a:rPr lang="en-GB" altLang="en-US" sz="2800" i="1" dirty="0">
                <a:latin typeface="+mn-lt"/>
              </a:rPr>
              <a:t>confident and motivated and embrace challenge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 sz="2800" i="1" dirty="0">
                <a:latin typeface="+mn-lt"/>
              </a:rPr>
              <a:t> persevere and are resilient in the face of difficulties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 sz="2800" i="1" dirty="0">
                <a:latin typeface="+mn-lt"/>
              </a:rPr>
              <a:t> use critical and creative thinking to solve problems 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 sz="2800" i="1" dirty="0">
                <a:latin typeface="+mn-lt"/>
              </a:rPr>
              <a:t> work collaboratively and independently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 sz="2800" i="1" dirty="0">
                <a:latin typeface="+mn-lt"/>
              </a:rPr>
              <a:t> take responsibility for themselves and their learning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12453" y="361463"/>
            <a:ext cx="77048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Striving for a future where our children:</a:t>
            </a: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342307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899592" y="1484784"/>
            <a:ext cx="7117180" cy="1470025"/>
          </a:xfrm>
        </p:spPr>
        <p:txBody>
          <a:bodyPr/>
          <a:lstStyle/>
          <a:p>
            <a:pPr algn="ctr"/>
            <a:r>
              <a:rPr lang="en-GB" dirty="0" smtClean="0"/>
              <a:t>How do you feel when you are learning?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4502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Oval 5"/>
          <p:cNvSpPr>
            <a:spLocks noChangeArrowheads="1"/>
          </p:cNvSpPr>
          <p:nvPr/>
        </p:nvSpPr>
        <p:spPr bwMode="auto">
          <a:xfrm>
            <a:off x="1763713" y="0"/>
            <a:ext cx="6121400" cy="6669088"/>
          </a:xfrm>
          <a:prstGeom prst="ellipse">
            <a:avLst/>
          </a:prstGeom>
          <a:solidFill>
            <a:srgbClr val="FC1F08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GB" altLang="en-US">
              <a:latin typeface="Calibri" pitchFamily="34" charset="0"/>
            </a:endParaRPr>
          </a:p>
        </p:txBody>
      </p:sp>
      <p:sp>
        <p:nvSpPr>
          <p:cNvPr id="29702" name="Oval 6"/>
          <p:cNvSpPr>
            <a:spLocks noChangeArrowheads="1"/>
          </p:cNvSpPr>
          <p:nvPr/>
        </p:nvSpPr>
        <p:spPr bwMode="auto">
          <a:xfrm>
            <a:off x="2627313" y="836613"/>
            <a:ext cx="4392612" cy="482441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9703" name="Oval 7"/>
          <p:cNvSpPr>
            <a:spLocks noChangeArrowheads="1"/>
          </p:cNvSpPr>
          <p:nvPr/>
        </p:nvSpPr>
        <p:spPr bwMode="auto">
          <a:xfrm>
            <a:off x="3563938" y="1916113"/>
            <a:ext cx="2520950" cy="273685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/>
              <a:t>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79388" y="981075"/>
            <a:ext cx="17287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2400" b="1">
                <a:latin typeface="Calibri" pitchFamily="34" charset="0"/>
              </a:rPr>
              <a:t>Learning is a bit tricky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013380" y="5675769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2400" b="1" dirty="0">
                <a:latin typeface="Calibri" pitchFamily="34" charset="0"/>
              </a:rPr>
              <a:t>Learning is too hard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95288" y="5589588"/>
            <a:ext cx="17287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2400" b="1">
                <a:latin typeface="Calibri" pitchFamily="34" charset="0"/>
              </a:rPr>
              <a:t>Learning is easy </a:t>
            </a:r>
          </a:p>
        </p:txBody>
      </p:sp>
      <p:sp>
        <p:nvSpPr>
          <p:cNvPr id="14" name="Right Arrow 13"/>
          <p:cNvSpPr/>
          <p:nvPr/>
        </p:nvSpPr>
        <p:spPr>
          <a:xfrm rot="18681440">
            <a:off x="1573213" y="4627562"/>
            <a:ext cx="3346450" cy="339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ight Arrow 14"/>
          <p:cNvSpPr/>
          <p:nvPr/>
        </p:nvSpPr>
        <p:spPr>
          <a:xfrm rot="13635258">
            <a:off x="6800850" y="4875213"/>
            <a:ext cx="1741488" cy="3603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ight Arrow 15"/>
          <p:cNvSpPr/>
          <p:nvPr/>
        </p:nvSpPr>
        <p:spPr>
          <a:xfrm rot="1237965">
            <a:off x="960438" y="2528888"/>
            <a:ext cx="2311400" cy="358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816350" y="2934590"/>
            <a:ext cx="20161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2400" b="1" dirty="0">
                <a:solidFill>
                  <a:schemeClr val="bg2"/>
                </a:solidFill>
                <a:latin typeface="Calibri" pitchFamily="34" charset="0"/>
              </a:rPr>
              <a:t>Comfort zone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635375" y="1125538"/>
            <a:ext cx="23764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2400" b="1">
                <a:latin typeface="Calibri" pitchFamily="34" charset="0"/>
              </a:rPr>
              <a:t>Challenge zone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924300" y="260350"/>
            <a:ext cx="2016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2400" b="1">
                <a:latin typeface="Calibri" pitchFamily="34" charset="0"/>
              </a:rPr>
              <a:t>Danger zone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</p:spTree>
    <p:extLst>
      <p:ext uri="{BB962C8B-B14F-4D97-AF65-F5344CB8AC3E}">
        <p14:creationId xmlns:p14="http://schemas.microsoft.com/office/powerpoint/2010/main" val="111956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88640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 smtClean="0"/>
              <a:t>“</a:t>
            </a:r>
            <a:r>
              <a:rPr lang="en-GB" sz="3600" b="1" dirty="0" err="1" smtClean="0"/>
              <a:t>Dweck's</a:t>
            </a:r>
            <a:r>
              <a:rPr lang="en-GB" sz="3600" b="1" dirty="0" smtClean="0"/>
              <a:t> </a:t>
            </a:r>
            <a:r>
              <a:rPr lang="en-GB" sz="3600" b="1" dirty="0"/>
              <a:t>research falls into the category of most of the best of our research into education, in that it merely ends up confirming the eternal truths of the classroom: turn up, work hard, study, do well; work harder, do better; believe you can improve and you probably will, believe that you can't and see what happens.”</a:t>
            </a:r>
          </a:p>
          <a:p>
            <a:pPr algn="ctr"/>
            <a:endParaRPr lang="en-GB" sz="3600" b="1" dirty="0"/>
          </a:p>
          <a:p>
            <a:pPr algn="ctr"/>
            <a:r>
              <a:rPr lang="en-GB" sz="3600" b="1" dirty="0"/>
              <a:t>Tom </a:t>
            </a:r>
            <a:r>
              <a:rPr lang="en-GB" sz="3600" b="1" dirty="0" smtClean="0"/>
              <a:t>Bennett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19414505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4861" y="332656"/>
            <a:ext cx="849694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0" dirty="0"/>
              <a:t>The power of </a:t>
            </a:r>
            <a:endParaRPr lang="en-GB" sz="8000" b="1" dirty="0"/>
          </a:p>
          <a:p>
            <a:pPr algn="ctr"/>
            <a:r>
              <a:rPr lang="en-GB" sz="9600" b="1" dirty="0" smtClean="0"/>
              <a:t>YET.....</a:t>
            </a:r>
            <a:endParaRPr lang="en-GB" sz="9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789040"/>
            <a:ext cx="4453586" cy="2755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590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Box 2"/>
          <p:cNvSpPr txBox="1">
            <a:spLocks noChangeArrowheads="1"/>
          </p:cNvSpPr>
          <p:nvPr/>
        </p:nvSpPr>
        <p:spPr bwMode="auto">
          <a:xfrm>
            <a:off x="1187624" y="188640"/>
            <a:ext cx="6985000" cy="381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5400" b="1" dirty="0">
                <a:latin typeface="Calibri" pitchFamily="34" charset="0"/>
              </a:rPr>
              <a:t>What does a </a:t>
            </a:r>
          </a:p>
          <a:p>
            <a:pPr algn="ctr" eaLnBrk="1" hangingPunct="1"/>
            <a:r>
              <a:rPr lang="en-GB" altLang="en-US" sz="8000" b="1" dirty="0">
                <a:solidFill>
                  <a:srgbClr val="5D2884"/>
                </a:solidFill>
                <a:latin typeface="Calibri" pitchFamily="34" charset="0"/>
              </a:rPr>
              <a:t>‘purple learner’ </a:t>
            </a:r>
            <a:r>
              <a:rPr lang="en-GB" altLang="en-US" sz="5400" b="1" dirty="0">
                <a:latin typeface="Calibri" pitchFamily="34" charset="0"/>
              </a:rPr>
              <a:t>do?</a:t>
            </a:r>
          </a:p>
          <a:p>
            <a:pPr algn="ctr" eaLnBrk="1" hangingPunct="1"/>
            <a:endParaRPr lang="en-GB" altLang="en-US" sz="5400" b="1" dirty="0">
              <a:solidFill>
                <a:srgbClr val="5D2884"/>
              </a:solidFill>
              <a:latin typeface="Calibri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356992"/>
            <a:ext cx="3264362" cy="24482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564904"/>
            <a:ext cx="2520280" cy="336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66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179388" y="188640"/>
            <a:ext cx="5905500" cy="533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600" b="1" i="1" dirty="0">
                <a:latin typeface="+mj-lt"/>
              </a:rPr>
              <a:t>I will be a purple                   learner when I...</a:t>
            </a:r>
            <a:endParaRPr lang="en-GB" altLang="en-US" sz="3600" i="1" dirty="0">
              <a:latin typeface="+mj-lt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 sz="3200" i="1" dirty="0">
                <a:latin typeface="+mj-lt"/>
              </a:rPr>
              <a:t>tackle problems positively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200" i="1" dirty="0">
                <a:latin typeface="+mj-lt"/>
              </a:rPr>
              <a:t>persevere when things get difficult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200" i="1" dirty="0">
                <a:latin typeface="+mj-lt"/>
              </a:rPr>
              <a:t>think for myself before           asking for support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200" i="1" dirty="0">
                <a:latin typeface="+mj-lt"/>
              </a:rPr>
              <a:t>stay determined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200" i="1" dirty="0">
                <a:latin typeface="+mj-lt"/>
              </a:rPr>
              <a:t>aim high</a:t>
            </a:r>
          </a:p>
        </p:txBody>
      </p:sp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  <p:pic>
        <p:nvPicPr>
          <p:cNvPr id="6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820" y="2899466"/>
            <a:ext cx="4764021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81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collisionrevolutional.files.wordpress.com/2012/05/reaching-han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81" y="1916832"/>
            <a:ext cx="6335713" cy="422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899" name="TextBox 4"/>
          <p:cNvSpPr txBox="1">
            <a:spLocks noChangeArrowheads="1"/>
          </p:cNvSpPr>
          <p:nvPr/>
        </p:nvSpPr>
        <p:spPr bwMode="auto">
          <a:xfrm>
            <a:off x="250824" y="404664"/>
            <a:ext cx="81375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3600" i="1" dirty="0">
                <a:latin typeface="+mj-lt"/>
              </a:rPr>
              <a:t>...the best learning experiences lie within the extended grasp...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</p:spTree>
    <p:extLst>
      <p:ext uri="{BB962C8B-B14F-4D97-AF65-F5344CB8AC3E}">
        <p14:creationId xmlns:p14="http://schemas.microsoft.com/office/powerpoint/2010/main" val="423995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3"/>
          <p:cNvSpPr txBox="1">
            <a:spLocks noChangeArrowheads="1"/>
          </p:cNvSpPr>
          <p:nvPr/>
        </p:nvSpPr>
        <p:spPr bwMode="auto">
          <a:xfrm>
            <a:off x="5724525" y="908050"/>
            <a:ext cx="316865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4000" b="1" i="1" dirty="0">
                <a:latin typeface="+mj-lt"/>
              </a:rPr>
              <a:t>What is </a:t>
            </a:r>
          </a:p>
          <a:p>
            <a:pPr>
              <a:spcBef>
                <a:spcPct val="50000"/>
              </a:spcBef>
            </a:pPr>
            <a:r>
              <a:rPr lang="en-GB" altLang="en-US" sz="4000" b="1" i="1" dirty="0">
                <a:latin typeface="+mj-lt"/>
              </a:rPr>
              <a:t>challenge?</a:t>
            </a:r>
          </a:p>
        </p:txBody>
      </p:sp>
      <p:sp>
        <p:nvSpPr>
          <p:cNvPr id="102403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>
                <a:solidFill>
                  <a:schemeClr val="hlink"/>
                </a:solidFill>
              </a:rPr>
              <a:t>©</a:t>
            </a:r>
            <a:r>
              <a:rPr lang="en-GB" altLang="en-US"/>
              <a:t> </a:t>
            </a:r>
            <a:r>
              <a:rPr lang="en-GB" altLang="en-US" sz="1200">
                <a:solidFill>
                  <a:schemeClr val="hlink"/>
                </a:solidFill>
              </a:rPr>
              <a:t>Di Pardoe Training and Consultancy 2014</a:t>
            </a:r>
          </a:p>
        </p:txBody>
      </p:sp>
      <p:pic>
        <p:nvPicPr>
          <p:cNvPr id="102404" name="Picture 8" descr="How will you be able to get up the Mobile Climbing Wall?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89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80065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http://www.pettypool.org.uk/images/activities/climbing-wall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56213" cy="703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 rot="3474681">
            <a:off x="3779838" y="2493000"/>
            <a:ext cx="6858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4400" b="1" i="1" dirty="0">
                <a:latin typeface="+mn-lt"/>
              </a:rPr>
              <a:t>The Challenge of risk taking...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</p:spTree>
    <p:extLst>
      <p:ext uri="{BB962C8B-B14F-4D97-AF65-F5344CB8AC3E}">
        <p14:creationId xmlns:p14="http://schemas.microsoft.com/office/powerpoint/2010/main" val="58452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http://i2.mirror.co.uk/incoming/article802280.ece/ALTERNATES/s615/Elite+Women's+start+the+London+Marathon+2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3088" y="0"/>
            <a:ext cx="103124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8400" y="5191735"/>
            <a:ext cx="9396536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000" b="1" i="1" dirty="0">
                <a:latin typeface="+mn-lt"/>
              </a:rPr>
              <a:t>The challenge of persevering and keeping going…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</p:spTree>
    <p:extLst>
      <p:ext uri="{BB962C8B-B14F-4D97-AF65-F5344CB8AC3E}">
        <p14:creationId xmlns:p14="http://schemas.microsoft.com/office/powerpoint/2010/main" val="349411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ext Box 5"/>
          <p:cNvSpPr txBox="1">
            <a:spLocks noChangeArrowheads="1"/>
          </p:cNvSpPr>
          <p:nvPr/>
        </p:nvSpPr>
        <p:spPr bwMode="auto">
          <a:xfrm>
            <a:off x="1042988" y="188913"/>
            <a:ext cx="70564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800" b="1" i="1" dirty="0">
                <a:latin typeface="+mj-lt"/>
              </a:rPr>
              <a:t>What is achievement?</a:t>
            </a:r>
          </a:p>
        </p:txBody>
      </p:sp>
      <p:pic>
        <p:nvPicPr>
          <p:cNvPr id="109571" name="Picture 6" descr="https://encrypted-tbn2.gstatic.com/images?q=tbn:ANd9GcTWQDvnypEI8TqBsKUMp9ZNvSFpDH0ZABlCZtnoZyqHUYSJ4Jr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989138"/>
            <a:ext cx="6035675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250825" y="1196975"/>
            <a:ext cx="8713788" cy="500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b="1" i="1" dirty="0">
                <a:latin typeface="+mn-lt"/>
              </a:rPr>
              <a:t>Think of something that you have achieved.....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800" b="1" i="1" dirty="0">
              <a:latin typeface="+mn-lt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 sz="2800" b="1" i="1" dirty="0">
              <a:latin typeface="+mn-lt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 sz="2800" b="1" i="1" dirty="0">
              <a:latin typeface="+mn-lt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 sz="2800" b="1" i="1" dirty="0">
              <a:latin typeface="+mn-lt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 sz="2800" b="1" i="1" dirty="0">
              <a:latin typeface="+mn-lt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 sz="2800" b="1" i="1" dirty="0">
              <a:latin typeface="+mn-lt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 sz="2800" b="1" i="1" dirty="0">
                <a:latin typeface="+mn-lt"/>
              </a:rPr>
              <a:t>Now consider how you achieved it.....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</p:spTree>
    <p:extLst>
      <p:ext uri="{BB962C8B-B14F-4D97-AF65-F5344CB8AC3E}">
        <p14:creationId xmlns:p14="http://schemas.microsoft.com/office/powerpoint/2010/main" val="175357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92696"/>
            <a:ext cx="8585185" cy="5391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3273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852936"/>
            <a:ext cx="4104001" cy="3078001"/>
          </a:xfrm>
          <a:prstGeom prst="rect">
            <a:avLst/>
          </a:prstGeom>
        </p:spPr>
      </p:pic>
      <p:sp>
        <p:nvSpPr>
          <p:cNvPr id="112642" name="Text Box 4"/>
          <p:cNvSpPr txBox="1">
            <a:spLocks noChangeArrowheads="1"/>
          </p:cNvSpPr>
          <p:nvPr/>
        </p:nvSpPr>
        <p:spPr bwMode="auto">
          <a:xfrm>
            <a:off x="323850" y="260350"/>
            <a:ext cx="8496300" cy="3877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600" i="1" dirty="0">
                <a:latin typeface="+mj-lt"/>
              </a:rPr>
              <a:t>…something that has been done or gained by effort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i="1" dirty="0">
                <a:latin typeface="+mj-lt"/>
              </a:rPr>
              <a:t>…the act or process of completing something successfully after working hard 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800" i="1" dirty="0">
              <a:latin typeface="+mj-lt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 sz="2800" i="1" dirty="0">
              <a:latin typeface="+mj-lt"/>
            </a:endParaRPr>
          </a:p>
        </p:txBody>
      </p:sp>
      <p:sp>
        <p:nvSpPr>
          <p:cNvPr id="112644" name="Rectangle 2"/>
          <p:cNvSpPr>
            <a:spLocks noChangeArrowheads="1"/>
          </p:cNvSpPr>
          <p:nvPr/>
        </p:nvSpPr>
        <p:spPr bwMode="auto">
          <a:xfrm>
            <a:off x="19222" y="6137345"/>
            <a:ext cx="79216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000" i="1" dirty="0">
                <a:latin typeface="+mj-lt"/>
              </a:rPr>
              <a:t>…’overcoming difficulty’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</p:spTree>
    <p:extLst>
      <p:ext uri="{BB962C8B-B14F-4D97-AF65-F5344CB8AC3E}">
        <p14:creationId xmlns:p14="http://schemas.microsoft.com/office/powerpoint/2010/main" val="88208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 Box 10"/>
          <p:cNvSpPr txBox="1">
            <a:spLocks noChangeArrowheads="1"/>
          </p:cNvSpPr>
          <p:nvPr/>
        </p:nvSpPr>
        <p:spPr bwMode="auto">
          <a:xfrm>
            <a:off x="3276600" y="333375"/>
            <a:ext cx="5399088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i="1" dirty="0">
                <a:latin typeface="+mn-lt"/>
              </a:rPr>
              <a:t>“Motivation is the most important factor in determining whether you succeed in the long run. What I mean by motivation is </a:t>
            </a:r>
            <a:r>
              <a:rPr lang="en-GB" altLang="en-US" sz="3200" b="1" i="1" u="sng" dirty="0">
                <a:latin typeface="+mn-lt"/>
              </a:rPr>
              <a:t>not only the desire to achieve, but also the love of learning, the love of challenge and the ability to thrive on obstacles. </a:t>
            </a:r>
            <a:r>
              <a:rPr lang="en-GB" altLang="en-US" sz="3200" i="1" dirty="0">
                <a:latin typeface="+mn-lt"/>
              </a:rPr>
              <a:t>These are the greatest gifts we can give our students.”</a:t>
            </a:r>
          </a:p>
        </p:txBody>
      </p:sp>
      <p:sp>
        <p:nvSpPr>
          <p:cNvPr id="114692" name="TextBox 4"/>
          <p:cNvSpPr txBox="1">
            <a:spLocks noChangeArrowheads="1"/>
          </p:cNvSpPr>
          <p:nvPr/>
        </p:nvSpPr>
        <p:spPr bwMode="auto">
          <a:xfrm>
            <a:off x="539750" y="5732463"/>
            <a:ext cx="2160588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b="1" dirty="0">
                <a:latin typeface="+mn-lt"/>
              </a:rPr>
              <a:t>Carol </a:t>
            </a:r>
            <a:r>
              <a:rPr lang="en-GB" altLang="en-US" b="1" dirty="0" err="1">
                <a:latin typeface="+mn-lt"/>
              </a:rPr>
              <a:t>Dweck</a:t>
            </a:r>
            <a:r>
              <a:rPr lang="en-GB" altLang="en-US" b="1" dirty="0">
                <a:latin typeface="+mn-lt"/>
              </a:rPr>
              <a:t> 2006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</p:spTree>
    <p:extLst>
      <p:ext uri="{BB962C8B-B14F-4D97-AF65-F5344CB8AC3E}">
        <p14:creationId xmlns:p14="http://schemas.microsoft.com/office/powerpoint/2010/main" val="193901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4249738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342900" indent="-342900" algn="ctr"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GB" altLang="en-US" sz="2000">
              <a:latin typeface="+mj-lt"/>
            </a:endParaRPr>
          </a:p>
          <a:p>
            <a:pPr marL="285750" indent="-285750" algn="r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b="1">
                <a:latin typeface="+mj-lt"/>
              </a:rPr>
              <a:t>thinks hard </a:t>
            </a:r>
          </a:p>
          <a:p>
            <a:pPr marL="285750" indent="-285750" algn="r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b="1">
                <a:latin typeface="+mj-lt"/>
              </a:rPr>
              <a:t>has a go</a:t>
            </a:r>
          </a:p>
          <a:p>
            <a:pPr marL="285750" indent="-285750" algn="r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b="1">
                <a:latin typeface="+mj-lt"/>
              </a:rPr>
              <a:t>shares ideas with others</a:t>
            </a:r>
          </a:p>
          <a:p>
            <a:pPr marL="285750" indent="-285750" algn="r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b="1">
                <a:latin typeface="+mj-lt"/>
              </a:rPr>
              <a:t>works with a partner </a:t>
            </a:r>
          </a:p>
          <a:p>
            <a:pPr marL="285750" indent="-285750" algn="r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b="1">
                <a:latin typeface="+mj-lt"/>
              </a:rPr>
              <a:t>finds out new things</a:t>
            </a:r>
          </a:p>
          <a:p>
            <a:pPr marL="285750" indent="-285750" algn="r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b="1">
                <a:latin typeface="+mj-lt"/>
              </a:rPr>
              <a:t>always tries hard                                                     </a:t>
            </a:r>
          </a:p>
          <a:p>
            <a:pPr marL="285750" indent="-285750" algn="r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b="1">
                <a:latin typeface="+mj-lt"/>
              </a:rPr>
              <a:t>helps other people</a:t>
            </a:r>
          </a:p>
          <a:p>
            <a:pPr marL="285750" indent="-285750" algn="r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b="1">
                <a:latin typeface="+mj-lt"/>
              </a:rPr>
              <a:t>listens carefully</a:t>
            </a:r>
          </a:p>
          <a:p>
            <a:pPr marL="285750" indent="-285750" algn="r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b="1">
                <a:latin typeface="+mj-lt"/>
              </a:rPr>
              <a:t>doesn’t distract others                                                       </a:t>
            </a:r>
          </a:p>
          <a:p>
            <a:pPr marL="285750" indent="-285750" algn="r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b="1">
                <a:latin typeface="+mj-lt"/>
              </a:rPr>
              <a:t>tells the truth</a:t>
            </a:r>
          </a:p>
          <a:p>
            <a:pPr marL="285750" indent="-285750" algn="r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b="1">
                <a:latin typeface="+mj-lt"/>
              </a:rPr>
              <a:t>understands what they                          have to do </a:t>
            </a:r>
          </a:p>
          <a:p>
            <a:pPr marL="285750" indent="-285750" algn="r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b="1">
                <a:latin typeface="+mj-lt"/>
              </a:rPr>
              <a:t>doesn’t give up</a:t>
            </a:r>
          </a:p>
          <a:p>
            <a:pPr marL="342900" indent="-342900" algn="r"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GB" altLang="en-US" sz="2400" b="1">
              <a:latin typeface="+mj-lt"/>
            </a:endParaRP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95288" y="404813"/>
            <a:ext cx="5761037" cy="300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5400" b="1" i="1" dirty="0">
                <a:latin typeface="+mn-lt"/>
              </a:rPr>
              <a:t>A good learner is someone who....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5400" i="1" dirty="0">
              <a:latin typeface="+mn-lt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967288" y="649128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600" dirty="0">
                <a:solidFill>
                  <a:schemeClr val="hlink"/>
                </a:solidFill>
              </a:rPr>
              <a:t>©</a:t>
            </a:r>
            <a:r>
              <a:rPr lang="en-GB" altLang="en-US" dirty="0"/>
              <a:t> </a:t>
            </a:r>
            <a:r>
              <a:rPr lang="en-GB" altLang="en-US" sz="1200" dirty="0">
                <a:solidFill>
                  <a:schemeClr val="hlink"/>
                </a:solidFill>
              </a:rPr>
              <a:t>Di Pardoe Training and Consultancy 2014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864" y="2996952"/>
            <a:ext cx="3816424" cy="286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70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henry-ford.jpg (984×58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8890587" cy="531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51181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Box 3"/>
          <p:cNvSpPr txBox="1">
            <a:spLocks noChangeArrowheads="1"/>
          </p:cNvSpPr>
          <p:nvPr/>
        </p:nvSpPr>
        <p:spPr bwMode="auto">
          <a:xfrm>
            <a:off x="919620" y="1772816"/>
            <a:ext cx="720090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5400" b="1" i="1" dirty="0" smtClean="0">
                <a:latin typeface="+mj-lt"/>
              </a:rPr>
              <a:t>Digital Leaders</a:t>
            </a:r>
          </a:p>
          <a:p>
            <a:pPr algn="ctr" eaLnBrk="1" hangingPunct="1"/>
            <a:r>
              <a:rPr lang="en-GB" altLang="en-US" sz="5400" b="1" i="1" dirty="0" smtClean="0">
                <a:latin typeface="+mj-lt"/>
              </a:rPr>
              <a:t>What we love about </a:t>
            </a:r>
            <a:r>
              <a:rPr lang="en-GB" altLang="en-US" sz="5400" b="1" i="1" dirty="0" err="1" smtClean="0">
                <a:latin typeface="+mj-lt"/>
              </a:rPr>
              <a:t>Crowmarsh</a:t>
            </a:r>
            <a:r>
              <a:rPr lang="en-GB" altLang="en-US" sz="5400" b="1" i="1" dirty="0" smtClean="0">
                <a:latin typeface="+mj-lt"/>
              </a:rPr>
              <a:t> Primary</a:t>
            </a:r>
            <a:endParaRPr lang="en-GB" altLang="en-US" sz="5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130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73185" cy="1224136"/>
          </a:xfrm>
        </p:spPr>
        <p:txBody>
          <a:bodyPr/>
          <a:lstStyle/>
          <a:p>
            <a:pPr algn="ctr"/>
            <a:r>
              <a:rPr lang="en-GB" b="1" dirty="0" smtClean="0"/>
              <a:t>Our creative curriculum designed to create ‘well-rounded’ children….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72816"/>
            <a:ext cx="8277240" cy="475252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Assessed Subjects – Reading, Writing, Maths </a:t>
            </a:r>
          </a:p>
          <a:p>
            <a:r>
              <a:rPr lang="en-GB" dirty="0" smtClean="0"/>
              <a:t>Science</a:t>
            </a:r>
          </a:p>
          <a:p>
            <a:r>
              <a:rPr lang="en-GB" dirty="0" smtClean="0"/>
              <a:t>Computing</a:t>
            </a:r>
          </a:p>
          <a:p>
            <a:r>
              <a:rPr lang="en-GB" dirty="0" smtClean="0"/>
              <a:t>Music </a:t>
            </a:r>
          </a:p>
          <a:p>
            <a:r>
              <a:rPr lang="en-GB" dirty="0" smtClean="0"/>
              <a:t>German</a:t>
            </a:r>
          </a:p>
          <a:p>
            <a:r>
              <a:rPr lang="en-GB" dirty="0" smtClean="0"/>
              <a:t>PSHCE/RE</a:t>
            </a:r>
          </a:p>
          <a:p>
            <a:r>
              <a:rPr lang="en-GB" dirty="0" smtClean="0"/>
              <a:t>Geography/History</a:t>
            </a:r>
          </a:p>
          <a:p>
            <a:r>
              <a:rPr lang="en-GB" dirty="0" smtClean="0"/>
              <a:t>Art/Design Technology</a:t>
            </a:r>
          </a:p>
          <a:p>
            <a:r>
              <a:rPr lang="en-GB" dirty="0" smtClean="0"/>
              <a:t>P.E</a:t>
            </a:r>
          </a:p>
          <a:p>
            <a:r>
              <a:rPr lang="en-GB" dirty="0" smtClean="0"/>
              <a:t>After-School Activities</a:t>
            </a:r>
          </a:p>
          <a:p>
            <a:r>
              <a:rPr lang="en-GB" dirty="0" smtClean="0"/>
              <a:t>Cooking </a:t>
            </a:r>
          </a:p>
          <a:p>
            <a:r>
              <a:rPr lang="en-GB" dirty="0" smtClean="0"/>
              <a:t>Trips – extending the curriculum</a:t>
            </a:r>
          </a:p>
          <a:p>
            <a:r>
              <a:rPr lang="en-GB" dirty="0" smtClean="0"/>
              <a:t>Multiculturalism</a:t>
            </a:r>
            <a:endParaRPr lang="en-GB" dirty="0"/>
          </a:p>
        </p:txBody>
      </p:sp>
      <p:pic>
        <p:nvPicPr>
          <p:cNvPr id="5" name="Picture 6" descr="Embedded image permalin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32" y="2636912"/>
            <a:ext cx="4632515" cy="3474386"/>
          </a:xfrm>
          <a:prstGeom prst="rect">
            <a:avLst/>
          </a:prstGeom>
          <a:noFill/>
          <a:ln w="3175">
            <a:solidFill>
              <a:schemeClr val="bg1">
                <a:alpha val="71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9714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Key 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807361"/>
            <a:ext cx="8856984" cy="4051437"/>
          </a:xfrm>
        </p:spPr>
        <p:txBody>
          <a:bodyPr/>
          <a:lstStyle/>
          <a:p>
            <a:r>
              <a:rPr lang="en-GB" dirty="0" smtClean="0"/>
              <a:t>Towards Successful Learning – Di Pardoe</a:t>
            </a:r>
          </a:p>
          <a:p>
            <a:r>
              <a:rPr lang="en-GB" dirty="0" smtClean="0"/>
              <a:t>Think Like a Learner – Di Pardoe</a:t>
            </a:r>
          </a:p>
          <a:p>
            <a:r>
              <a:rPr lang="en-GB" dirty="0" err="1" smtClean="0"/>
              <a:t>Mindset</a:t>
            </a:r>
            <a:r>
              <a:rPr lang="en-GB" dirty="0" smtClean="0"/>
              <a:t> – Carol </a:t>
            </a:r>
            <a:r>
              <a:rPr lang="en-GB" dirty="0" err="1" smtClean="0"/>
              <a:t>Dweck</a:t>
            </a:r>
            <a:endParaRPr lang="en-GB" dirty="0" smtClean="0"/>
          </a:p>
          <a:p>
            <a:r>
              <a:rPr lang="en-GB" dirty="0" smtClean="0"/>
              <a:t>Outliers – Malcolm Gladwell</a:t>
            </a:r>
          </a:p>
          <a:p>
            <a:r>
              <a:rPr lang="en-GB" dirty="0" smtClean="0"/>
              <a:t>Visible Learning and the Science of How we Learn – John Hattie and Gregory Yates</a:t>
            </a:r>
          </a:p>
          <a:p>
            <a:r>
              <a:rPr lang="en-GB" dirty="0" smtClean="0"/>
              <a:t>The Learning Powered School – Guy Claxton, et al.</a:t>
            </a:r>
          </a:p>
          <a:p>
            <a:r>
              <a:rPr lang="en-GB" dirty="0" smtClean="0"/>
              <a:t>Expansive Education – Bill Lucas, Guy Claxton and Ellen Spencer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2757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IT in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Current Position – Network, Netbooks, Other Equipment</a:t>
            </a:r>
          </a:p>
          <a:p>
            <a:r>
              <a:rPr lang="en-GB" sz="2000" dirty="0" smtClean="0"/>
              <a:t>Vision for the future – renewal of Netbooks and additional resources</a:t>
            </a:r>
          </a:p>
          <a:p>
            <a:r>
              <a:rPr lang="en-GB" sz="2000" dirty="0" smtClean="0"/>
              <a:t>Priority 1 - Essential </a:t>
            </a:r>
            <a:r>
              <a:rPr lang="en-GB" sz="2000" dirty="0"/>
              <a:t>I</a:t>
            </a:r>
            <a:r>
              <a:rPr lang="en-GB" sz="2000" dirty="0" smtClean="0"/>
              <a:t>nvestment</a:t>
            </a:r>
          </a:p>
          <a:p>
            <a:r>
              <a:rPr lang="en-GB" sz="2000" dirty="0" smtClean="0"/>
              <a:t>Priority 2  - Ideal Investment</a:t>
            </a:r>
          </a:p>
          <a:p>
            <a:r>
              <a:rPr lang="en-GB" sz="2000" dirty="0" smtClean="0"/>
              <a:t>Further Meeting to be held shortly to focus purely on IT and to galvanise fundraising efforts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22654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Governor Involvement in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“Whole school” approach</a:t>
            </a:r>
          </a:p>
          <a:p>
            <a:r>
              <a:rPr lang="en-GB" dirty="0" smtClean="0"/>
              <a:t>Governance is strategic, Management is operational </a:t>
            </a:r>
          </a:p>
          <a:p>
            <a:r>
              <a:rPr lang="en-GB" b="1" dirty="0" smtClean="0"/>
              <a:t>3 main roles:</a:t>
            </a:r>
          </a:p>
          <a:p>
            <a:pPr lvl="1"/>
            <a:r>
              <a:rPr lang="en-GB" sz="1800" dirty="0" smtClean="0"/>
              <a:t>Ensuring clarity of vision, ethos and strategic direction</a:t>
            </a:r>
          </a:p>
          <a:p>
            <a:pPr lvl="1"/>
            <a:r>
              <a:rPr lang="en-GB" sz="1800" dirty="0" smtClean="0"/>
              <a:t>Holding the Head Teacher to account for the educational performance of the school and its pupils and the performance management of staff</a:t>
            </a:r>
          </a:p>
          <a:p>
            <a:pPr lvl="1"/>
            <a:r>
              <a:rPr lang="en-GB" sz="1800" dirty="0" smtClean="0"/>
              <a:t>Overseeing the financial performance of the school and making sure its money is well spent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738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Governor Involvement </a:t>
            </a:r>
            <a:r>
              <a:rPr lang="en-GB" dirty="0" err="1" smtClean="0"/>
              <a:t>Cont</a:t>
            </a:r>
            <a:r>
              <a:rPr lang="en-GB" dirty="0" smtClean="0"/>
              <a:t>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We do not get or become involved with the day-to-day management of the school, </a:t>
            </a:r>
          </a:p>
          <a:p>
            <a:r>
              <a:rPr lang="en-GB" sz="2000" dirty="0"/>
              <a:t>N</a:t>
            </a:r>
            <a:r>
              <a:rPr lang="en-GB" sz="2000" dirty="0" smtClean="0"/>
              <a:t>o micro management of leadership team</a:t>
            </a:r>
          </a:p>
          <a:p>
            <a:r>
              <a:rPr lang="en-GB" sz="2000" dirty="0" smtClean="0"/>
              <a:t>Role is driven by the strategic planning cycle in collaboration with all staff members</a:t>
            </a:r>
          </a:p>
          <a:p>
            <a:r>
              <a:rPr lang="en-GB" sz="2000" dirty="0" smtClean="0"/>
              <a:t>Do act as ‘critical friend’ to HT and school but have to maintain over-arching view</a:t>
            </a:r>
          </a:p>
          <a:p>
            <a:r>
              <a:rPr lang="en-GB" sz="2000" dirty="0" smtClean="0"/>
              <a:t>Everything around “How” is for the HT, everything around “What” is for Governing Body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08432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GB Areas of Responsibility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000" dirty="0" smtClean="0"/>
              <a:t>Teaching &amp; Learning – pupil achievement and quality of teaching for the ‘whole’ school</a:t>
            </a:r>
          </a:p>
          <a:p>
            <a:r>
              <a:rPr lang="en-GB" sz="2000" dirty="0" smtClean="0"/>
              <a:t>Finance – approving and monitoring the school budget</a:t>
            </a:r>
          </a:p>
          <a:p>
            <a:r>
              <a:rPr lang="en-GB" sz="2000" dirty="0" smtClean="0"/>
              <a:t>Staffing – number, policy on staff pay, appointment, welfare, conduct, grievances, discipline, performance management</a:t>
            </a:r>
          </a:p>
          <a:p>
            <a:r>
              <a:rPr lang="en-GB" sz="2000" dirty="0" smtClean="0"/>
              <a:t>Premises</a:t>
            </a:r>
          </a:p>
          <a:p>
            <a:r>
              <a:rPr lang="en-GB" sz="2000" dirty="0" smtClean="0"/>
              <a:t>Pupil Behaviour and Discipline</a:t>
            </a:r>
          </a:p>
          <a:p>
            <a:r>
              <a:rPr lang="en-GB" sz="2000" dirty="0" smtClean="0"/>
              <a:t>Special Educational Needs</a:t>
            </a:r>
          </a:p>
          <a:p>
            <a:r>
              <a:rPr lang="en-GB" sz="2000" dirty="0" smtClean="0"/>
              <a:t>Health &amp; Safety</a:t>
            </a:r>
          </a:p>
          <a:p>
            <a:r>
              <a:rPr lang="en-GB" sz="2000" dirty="0" smtClean="0"/>
              <a:t>Safeguarding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52325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1584176"/>
          </a:xfrm>
        </p:spPr>
        <p:txBody>
          <a:bodyPr>
            <a:normAutofit/>
          </a:bodyPr>
          <a:lstStyle/>
          <a:p>
            <a:pPr algn="ctr"/>
            <a:r>
              <a:rPr lang="en-GB" sz="1800" b="1" u="sng" dirty="0" smtClean="0"/>
              <a:t>Terms of Reference for Finance, Personnel, Premises &amp; H&amp;S</a:t>
            </a:r>
            <a:br>
              <a:rPr lang="en-GB" sz="1800" b="1" u="sng" dirty="0" smtClean="0"/>
            </a:br>
            <a:r>
              <a:rPr lang="en-GB" sz="1800" b="1" dirty="0" smtClean="0"/>
              <a:t>(Flora Barton, Rob </a:t>
            </a:r>
            <a:r>
              <a:rPr lang="en-GB" sz="1800" b="1" dirty="0" err="1" smtClean="0"/>
              <a:t>Mullan</a:t>
            </a:r>
            <a:r>
              <a:rPr lang="en-GB" sz="1800" b="1" dirty="0" smtClean="0"/>
              <a:t>, Penny Hannigan, </a:t>
            </a:r>
            <a:br>
              <a:rPr lang="en-GB" sz="1800" b="1" dirty="0" smtClean="0"/>
            </a:br>
            <a:r>
              <a:rPr lang="en-GB" sz="1800" b="1" dirty="0" smtClean="0"/>
              <a:t>Laura Millbourn, Jeremy </a:t>
            </a:r>
            <a:r>
              <a:rPr lang="en-GB" sz="1800" b="1" dirty="0" err="1" smtClean="0"/>
              <a:t>Goulston</a:t>
            </a:r>
            <a:r>
              <a:rPr lang="en-GB" sz="1800" b="1" dirty="0" smtClean="0"/>
              <a:t>)</a:t>
            </a:r>
            <a:endParaRPr lang="en-GB" sz="1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8" y="2276872"/>
            <a:ext cx="9396536" cy="3744416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  <a:p>
            <a:r>
              <a:rPr lang="en-GB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PERSONNEL </a:t>
            </a:r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FINANCE COMMITTEE </a:t>
            </a:r>
            <a:endParaRPr lang="en-GB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Personnel </a:t>
            </a:r>
          </a:p>
          <a:p>
            <a:r>
              <a:rPr lang="en-GB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 </a:t>
            </a:r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review and update the staffing structure after consultation with the </a:t>
            </a:r>
            <a:r>
              <a:rPr lang="en-GB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head teacher </a:t>
            </a:r>
            <a:endParaRPr lang="en-GB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To adopt the pay policy for all categories of staff for approval of the governing body, and to be responsible for the administration and review of these policies </a:t>
            </a: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To oversee the appointment procedure for all staff </a:t>
            </a:r>
            <a:r>
              <a:rPr lang="en-GB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to oversee the process leading to staff reductions and the system for staff appraisal</a:t>
            </a:r>
            <a:endParaRPr lang="en-GB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To make recommendations to the governing body in respect of the annual performance review of the </a:t>
            </a:r>
            <a:r>
              <a:rPr lang="en-GB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head teacher </a:t>
            </a:r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(by select committee) </a:t>
            </a: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In consultation with the </a:t>
            </a:r>
            <a:r>
              <a:rPr lang="en-GB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head teacher</a:t>
            </a:r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to make recommendations to the governing body in respect of the </a:t>
            </a:r>
            <a:r>
              <a:rPr lang="en-GB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annual </a:t>
            </a:r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review of the assistant </a:t>
            </a:r>
            <a:r>
              <a:rPr lang="en-GB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head teacher </a:t>
            </a:r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other staff </a:t>
            </a:r>
            <a:r>
              <a:rPr lang="en-GB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to monitor staff absence</a:t>
            </a:r>
            <a:endParaRPr lang="en-GB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Finance </a:t>
            </a: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To draft, in consultation with the </a:t>
            </a:r>
            <a:r>
              <a:rPr lang="en-GB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head teacher </a:t>
            </a:r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Oxfordshire County Council, the school’s annual budget </a:t>
            </a: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To prepare a budget position statement including </a:t>
            </a:r>
            <a:r>
              <a:rPr lang="en-GB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virement</a:t>
            </a:r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decisions for each termly meeting of the full governing body </a:t>
            </a: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To monitor the expenditure of all voluntary funds kept on behalf of the governing body </a:t>
            </a: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To ensure that the school operates within the Financial Regulations of the County Council </a:t>
            </a: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To make recommendations to the governing body in respect of service agreements </a:t>
            </a: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To approve arrangements for repairs and maintenance including contracts. </a:t>
            </a:r>
            <a:endParaRPr lang="en-GB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PREMISES </a:t>
            </a:r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HEALTH AND SAFETY COMMITTEE </a:t>
            </a:r>
            <a:endParaRPr lang="en-GB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 To advise the governing body on priorities, including Health and Safety, for the maintenance and development of the school’s premises. </a:t>
            </a: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 To keep under review the governing body’s Health and Safety Policy and make recommendations for revisions. </a:t>
            </a: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 To oversee arrangements for repairs and maintenance. </a:t>
            </a:r>
          </a:p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 To oversee arrangements for the use of school premises by outside users subject to governing body policy. </a:t>
            </a:r>
          </a:p>
          <a:p>
            <a:endParaRPr lang="en-GB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325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sz="2400" b="1" u="sng" dirty="0" smtClean="0"/>
              <a:t>Terms of Reference for Curriculum &amp; Standards </a:t>
            </a:r>
            <a:r>
              <a:rPr lang="en-GB" sz="2400" b="1" dirty="0"/>
              <a:t>(</a:t>
            </a:r>
            <a:r>
              <a:rPr lang="en-GB" sz="2400" b="1" dirty="0" smtClean="0"/>
              <a:t>Flora Barton, Michelle Andrews, Karen Murray-Vaughan, Alison Butler, Sarah Lowe, Tony Crabbe)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0528" y="2204864"/>
            <a:ext cx="9468544" cy="4051437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  <a:p>
            <a:r>
              <a:rPr lang="en-GB" sz="5600" dirty="0"/>
              <a:t>It is the specific intention of the committee </a:t>
            </a:r>
            <a:r>
              <a:rPr lang="en-GB" sz="5600" dirty="0" smtClean="0"/>
              <a:t>to promote </a:t>
            </a:r>
            <a:r>
              <a:rPr lang="en-GB" sz="5600" dirty="0"/>
              <a:t>and ensure maintenance of high quality teaching </a:t>
            </a:r>
            <a:r>
              <a:rPr lang="en-GB" sz="5600" dirty="0" smtClean="0"/>
              <a:t>for </a:t>
            </a:r>
            <a:r>
              <a:rPr lang="en-GB" sz="5600" dirty="0"/>
              <a:t>all children.</a:t>
            </a:r>
          </a:p>
          <a:p>
            <a:pPr lvl="0"/>
            <a:r>
              <a:rPr lang="en-GB" sz="5600" dirty="0"/>
              <a:t>Assist the governing body with its understanding of the curriculum, current trends, needs and development within each curriculum area.</a:t>
            </a:r>
          </a:p>
          <a:p>
            <a:pPr lvl="0"/>
            <a:r>
              <a:rPr lang="en-GB" sz="5600" dirty="0"/>
              <a:t>Work with the Head teacher and staff to monitor and evaluate curriculum provision and standards of attainment throughout the school.</a:t>
            </a:r>
          </a:p>
          <a:p>
            <a:pPr lvl="0"/>
            <a:r>
              <a:rPr lang="en-GB" sz="5600" dirty="0"/>
              <a:t>Work with the Head teacher and staff to raise standards in the school.</a:t>
            </a:r>
          </a:p>
          <a:p>
            <a:pPr marL="0" indent="0">
              <a:buNone/>
            </a:pPr>
            <a:r>
              <a:rPr lang="en-GB" sz="5600" dirty="0"/>
              <a:t> </a:t>
            </a:r>
          </a:p>
          <a:p>
            <a:r>
              <a:rPr lang="en-GB" sz="5600" b="1" dirty="0"/>
              <a:t>This committee supports the governing body in fulfilling its aims by:</a:t>
            </a:r>
          </a:p>
          <a:p>
            <a:pPr lvl="0"/>
            <a:r>
              <a:rPr lang="en-GB" sz="5600" dirty="0"/>
              <a:t>Ensuring the school is fulfilling its statutory obligations regarding the Foundation Stage and National Curriculum.</a:t>
            </a:r>
          </a:p>
          <a:p>
            <a:pPr lvl="0"/>
            <a:r>
              <a:rPr lang="en-GB" sz="5600" dirty="0"/>
              <a:t>Reviewing the schools strategic plan and SDP. This document details the teaching and learning priority plans</a:t>
            </a:r>
          </a:p>
          <a:p>
            <a:pPr lvl="0"/>
            <a:r>
              <a:rPr lang="en-GB" sz="5600" dirty="0"/>
              <a:t>Collaborating with staff to provide information on how the curriculum is taught, evaluated and resources.</a:t>
            </a:r>
          </a:p>
          <a:p>
            <a:pPr lvl="0"/>
            <a:r>
              <a:rPr lang="en-GB" sz="5600" dirty="0"/>
              <a:t>Performing curriculum focussed governor visits are required.</a:t>
            </a:r>
          </a:p>
          <a:p>
            <a:pPr lvl="0"/>
            <a:r>
              <a:rPr lang="en-GB" sz="5600" dirty="0"/>
              <a:t>Ensuring curriculum policies are relevant and up to date.</a:t>
            </a:r>
          </a:p>
          <a:p>
            <a:pPr lvl="0"/>
            <a:r>
              <a:rPr lang="en-GB" sz="5600" dirty="0"/>
              <a:t>Considering the identification assessment and provision given to children with special educational needs.</a:t>
            </a:r>
          </a:p>
          <a:p>
            <a:pPr lvl="0"/>
            <a:r>
              <a:rPr lang="en-GB" sz="5600" dirty="0"/>
              <a:t>Reviewing available information about the schools performance including county and national benchmark information.</a:t>
            </a:r>
          </a:p>
          <a:p>
            <a:pPr lvl="0"/>
            <a:r>
              <a:rPr lang="en-GB" sz="5600" dirty="0"/>
              <a:t>Contributing to the School Development Plan</a:t>
            </a:r>
          </a:p>
          <a:p>
            <a:pPr lvl="0"/>
            <a:r>
              <a:rPr lang="en-GB" sz="5600" dirty="0"/>
              <a:t>Working with the School Management team, to advise the governing body of the school improvements and achievements within the targets that have been set by the school.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40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Reconstitution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Government Regulation that all GBs reconstitute</a:t>
            </a:r>
          </a:p>
          <a:p>
            <a:r>
              <a:rPr lang="en-GB" dirty="0" smtClean="0"/>
              <a:t>Review of numbers, designations and effectiveness</a:t>
            </a:r>
          </a:p>
          <a:p>
            <a:r>
              <a:rPr lang="en-GB" dirty="0" smtClean="0"/>
              <a:t>Lost 4 Governors since July last year who collectively have served circa 30 years in office but who have </a:t>
            </a:r>
            <a:r>
              <a:rPr lang="en-GB" dirty="0" err="1" smtClean="0"/>
              <a:t>yr</a:t>
            </a:r>
            <a:r>
              <a:rPr lang="en-GB" dirty="0" smtClean="0"/>
              <a:t> 6 children, not unexpected</a:t>
            </a:r>
          </a:p>
          <a:p>
            <a:r>
              <a:rPr lang="en-GB" dirty="0" smtClean="0"/>
              <a:t>Need to recruit more Governors once Reconstitution approved (September 2015)– focus on skill sets</a:t>
            </a:r>
            <a:r>
              <a:rPr lang="en-GB" dirty="0"/>
              <a:t> </a:t>
            </a:r>
            <a:r>
              <a:rPr lang="en-GB" dirty="0" smtClean="0"/>
              <a:t>to contribute to effective governance</a:t>
            </a:r>
          </a:p>
          <a:p>
            <a:r>
              <a:rPr lang="en-GB" dirty="0" smtClean="0"/>
              <a:t>Please consider it! A vital role that is rewarding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571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125113" cy="924475"/>
          </a:xfrm>
        </p:spPr>
        <p:txBody>
          <a:bodyPr/>
          <a:lstStyle/>
          <a:p>
            <a:pPr algn="ctr"/>
            <a:r>
              <a:rPr lang="en-GB" dirty="0" smtClean="0"/>
              <a:t>Curriculum Co-ordinators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1197300"/>
              </p:ext>
            </p:extLst>
          </p:nvPr>
        </p:nvGraphicFramePr>
        <p:xfrm>
          <a:off x="395536" y="1268760"/>
          <a:ext cx="8424936" cy="52577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92907"/>
                <a:gridCol w="3432014"/>
                <a:gridCol w="3300015"/>
              </a:tblGrid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u="none" strike="noStrike" dirty="0">
                          <a:effectLst/>
                        </a:rPr>
                        <a:t>Area / Subject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u="none" strike="noStrike">
                          <a:effectLst/>
                        </a:rPr>
                        <a:t>Staff Co-ordinator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u="none" strike="noStrike" dirty="0">
                          <a:effectLst/>
                        </a:rPr>
                        <a:t>Governor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519609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Maths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Karen Murray-Vaughan / Annette Marsh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Tony Crabbe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English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Andy </a:t>
                      </a:r>
                      <a:r>
                        <a:rPr lang="en-GB" sz="1400" u="none" strike="noStrike" dirty="0" err="1">
                          <a:effectLst/>
                        </a:rPr>
                        <a:t>Silvester</a:t>
                      </a:r>
                      <a:r>
                        <a:rPr lang="en-GB" sz="1400" u="none" strike="noStrike" dirty="0">
                          <a:effectLst/>
                        </a:rPr>
                        <a:t> / Katie Lucas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Nigel Hannigan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Science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Andy Silvester / Katie Lucas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Rob Mullan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R.E.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Peta Hustwayte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Jeremy Goulston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ICT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Karen Corrigan / Corinna Bailie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Nigel Hannigan &amp; Laura Millbourn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Geography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Monica Nixon / Alison Butler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vacancy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History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Monica Nixon / Alison Butler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vacancy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Art &amp; DT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Monica Nixon /  Karin Selwood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vacancy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Music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Zara Zimmerman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vacancy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PE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Flora Barton &amp; Corinna Bailie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Michelle Andrews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Early Years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Zara Zimmerman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Sarah Lowe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Special Needs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Flora Barton / Karen Murray-Vaughan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vacancy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PSHCE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 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Laura Millbourn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More Able (G&amp;T)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Karen Murray-Vaughan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Michelle Andrews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Assessment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Flora Barton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Michelle Andrews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 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 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 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  <a:tr h="278717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Other Areas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Flora Barton / Karen Murray-Vaughan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Various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569" marR="8569" marT="8569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760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Summer</Template>
  <TotalTime>2274</TotalTime>
  <Words>2022</Words>
  <Application>Microsoft Office PowerPoint</Application>
  <PresentationFormat>On-screen Show (4:3)</PresentationFormat>
  <Paragraphs>328</Paragraphs>
  <Slides>40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Summer</vt:lpstr>
      <vt:lpstr>This Is Our School: Crowmarsh Gifford CE Primary</vt:lpstr>
      <vt:lpstr>Agenda</vt:lpstr>
      <vt:lpstr>This Past Year...  What have we achieved?</vt:lpstr>
      <vt:lpstr>  Some of our Milestones….</vt:lpstr>
      <vt:lpstr>Curriculum Achievements</vt:lpstr>
      <vt:lpstr>Pupil Progress and Success….</vt:lpstr>
      <vt:lpstr>School Development Plan Last Year’s Successes</vt:lpstr>
      <vt:lpstr>PowerPoint Presentation</vt:lpstr>
      <vt:lpstr>SDP This Year Key Highlights</vt:lpstr>
      <vt:lpstr>Our Learning Journey…..</vt:lpstr>
      <vt:lpstr>PowerPoint Presentation</vt:lpstr>
      <vt:lpstr>PowerPoint Presentation</vt:lpstr>
      <vt:lpstr>PowerPoint Presentation</vt:lpstr>
      <vt:lpstr>How do you feel when you are learning?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Our creative curriculum designed to create ‘well-rounded’ children….</vt:lpstr>
      <vt:lpstr>Key Reading</vt:lpstr>
      <vt:lpstr>IT in School</vt:lpstr>
      <vt:lpstr>Governor Involvement in School</vt:lpstr>
      <vt:lpstr>Governor Involvement Cont:</vt:lpstr>
      <vt:lpstr>GB Areas of Responsibility</vt:lpstr>
      <vt:lpstr>Terms of Reference for Finance, Personnel, Premises &amp; H&amp;S (Flora Barton, Rob Mullan, Penny Hannigan,  Laura Millbourn, Jeremy Goulston)</vt:lpstr>
      <vt:lpstr>Terms of Reference for Curriculum &amp; Standards (Flora Barton, Michelle Andrews, Karen Murray-Vaughan, Alison Butler, Sarah Lowe, Tony Crabbe)</vt:lpstr>
      <vt:lpstr>Reconstitution</vt:lpstr>
      <vt:lpstr>Curriculum Co-ordinators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</dc:title>
  <dc:creator>Flora Barton</dc:creator>
  <cp:lastModifiedBy>Corinna Bailie</cp:lastModifiedBy>
  <cp:revision>44</cp:revision>
  <dcterms:created xsi:type="dcterms:W3CDTF">2015-04-20T08:12:11Z</dcterms:created>
  <dcterms:modified xsi:type="dcterms:W3CDTF">2015-05-15T10:18:19Z</dcterms:modified>
</cp:coreProperties>
</file>