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sldIdLst>
    <p:sldId id="278" r:id="rId2"/>
    <p:sldId id="256" r:id="rId3"/>
    <p:sldId id="257" r:id="rId4"/>
    <p:sldId id="261" r:id="rId5"/>
    <p:sldId id="259" r:id="rId6"/>
    <p:sldId id="260" r:id="rId7"/>
    <p:sldId id="275" r:id="rId8"/>
    <p:sldId id="258" r:id="rId9"/>
    <p:sldId id="262" r:id="rId10"/>
    <p:sldId id="265" r:id="rId11"/>
    <p:sldId id="268" r:id="rId12"/>
    <p:sldId id="274" r:id="rId13"/>
    <p:sldId id="269" r:id="rId14"/>
    <p:sldId id="270" r:id="rId15"/>
    <p:sldId id="271" r:id="rId16"/>
    <p:sldId id="272" r:id="rId17"/>
    <p:sldId id="273" r:id="rId18"/>
    <p:sldId id="264" r:id="rId19"/>
    <p:sldId id="284" r:id="rId20"/>
    <p:sldId id="285" r:id="rId21"/>
    <p:sldId id="283" r:id="rId22"/>
    <p:sldId id="286" r:id="rId23"/>
    <p:sldId id="288" r:id="rId24"/>
    <p:sldId id="287" r:id="rId25"/>
    <p:sldId id="279" r:id="rId26"/>
    <p:sldId id="280" r:id="rId2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2" autoAdjust="0"/>
    <p:restoredTop sz="94660"/>
  </p:normalViewPr>
  <p:slideViewPr>
    <p:cSldViewPr>
      <p:cViewPr varScale="1">
        <p:scale>
          <a:sx n="69" d="100"/>
          <a:sy n="69" d="100"/>
        </p:scale>
        <p:origin x="-57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63BE55C-ED48-4C39-8C97-CA97249F8602}" type="datetimeFigureOut">
              <a:rPr lang="en-GB" smtClean="0"/>
              <a:t>06/05/2016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B8B63DC-028F-4110-986E-C254F79E3CFB}" type="slidenum">
              <a:rPr lang="en-GB" smtClean="0"/>
              <a:t>‹#›</a:t>
            </a:fld>
            <a:endParaRPr lang="en-GB"/>
          </a:p>
        </p:txBody>
      </p:sp>
    </p:spTree>
    <p:extLst>
      <p:ext uri="{BB962C8B-B14F-4D97-AF65-F5344CB8AC3E}">
        <p14:creationId xmlns:p14="http://schemas.microsoft.com/office/powerpoint/2010/main" val="3544725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B8B63DC-028F-4110-986E-C254F79E3CFB}" type="slidenum">
              <a:rPr lang="en-GB" smtClean="0"/>
              <a:t>1</a:t>
            </a:fld>
            <a:endParaRPr lang="en-GB"/>
          </a:p>
        </p:txBody>
      </p:sp>
    </p:spTree>
    <p:extLst>
      <p:ext uri="{BB962C8B-B14F-4D97-AF65-F5344CB8AC3E}">
        <p14:creationId xmlns:p14="http://schemas.microsoft.com/office/powerpoint/2010/main" val="3957928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B8B63DC-028F-4110-986E-C254F79E3CFB}" type="slidenum">
              <a:rPr lang="en-GB" smtClean="0"/>
              <a:t>2</a:t>
            </a:fld>
            <a:endParaRPr lang="en-GB"/>
          </a:p>
        </p:txBody>
      </p:sp>
    </p:spTree>
    <p:extLst>
      <p:ext uri="{BB962C8B-B14F-4D97-AF65-F5344CB8AC3E}">
        <p14:creationId xmlns:p14="http://schemas.microsoft.com/office/powerpoint/2010/main" val="3957928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Group </a:t>
            </a:r>
            <a:endParaRPr lang="en-GB" dirty="0"/>
          </a:p>
        </p:txBody>
      </p:sp>
      <p:sp>
        <p:nvSpPr>
          <p:cNvPr id="4" name="Slide Number Placeholder 3"/>
          <p:cNvSpPr>
            <a:spLocks noGrp="1"/>
          </p:cNvSpPr>
          <p:nvPr>
            <p:ph type="sldNum" sz="quarter" idx="10"/>
          </p:nvPr>
        </p:nvSpPr>
        <p:spPr/>
        <p:txBody>
          <a:bodyPr/>
          <a:lstStyle/>
          <a:p>
            <a:fld id="{DB8B63DC-028F-4110-986E-C254F79E3CFB}" type="slidenum">
              <a:rPr lang="en-GB" smtClean="0"/>
              <a:t>26</a:t>
            </a:fld>
            <a:endParaRPr lang="en-GB"/>
          </a:p>
        </p:txBody>
      </p:sp>
    </p:spTree>
    <p:extLst>
      <p:ext uri="{BB962C8B-B14F-4D97-AF65-F5344CB8AC3E}">
        <p14:creationId xmlns:p14="http://schemas.microsoft.com/office/powerpoint/2010/main" val="2990553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A082FA47-35AC-4C6E-A1E0-34334580824A}" type="datetimeFigureOut">
              <a:rPr lang="en-GB" smtClean="0"/>
              <a:t>06/05/2016</a:t>
            </a:fld>
            <a:endParaRPr lang="en-GB"/>
          </a:p>
        </p:txBody>
      </p:sp>
      <p:sp>
        <p:nvSpPr>
          <p:cNvPr id="17" name="Footer Placeholder 16"/>
          <p:cNvSpPr>
            <a:spLocks noGrp="1"/>
          </p:cNvSpPr>
          <p:nvPr>
            <p:ph type="ftr" sz="quarter" idx="11"/>
          </p:nvPr>
        </p:nvSpPr>
        <p:spPr/>
        <p:txBody>
          <a:bodyPr/>
          <a:lstStyle/>
          <a:p>
            <a:endParaRPr lang="en-GB"/>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745E016-4222-47C7-8A84-6121B6479059}" type="slidenum">
              <a:rPr lang="en-GB" smtClean="0"/>
              <a:t>‹#›</a:t>
            </a:fld>
            <a:endParaRPr lang="en-GB"/>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82FA47-35AC-4C6E-A1E0-34334580824A}" type="datetimeFigureOut">
              <a:rPr lang="en-GB" smtClean="0"/>
              <a:t>06/05/2016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45E016-4222-47C7-8A84-6121B6479059}"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8745E016-4222-47C7-8A84-6121B6479059}" type="slidenum">
              <a:rPr lang="en-GB" smtClean="0"/>
              <a:t>‹#›</a:t>
            </a:fld>
            <a:endParaRPr lang="en-GB"/>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82FA47-35AC-4C6E-A1E0-34334580824A}" type="datetimeFigureOut">
              <a:rPr lang="en-GB" smtClean="0"/>
              <a:t>06/05/2016</a:t>
            </a:fld>
            <a:endParaRPr lang="en-GB"/>
          </a:p>
        </p:txBody>
      </p:sp>
      <p:sp>
        <p:nvSpPr>
          <p:cNvPr id="5" name="Footer Placeholder 4"/>
          <p:cNvSpPr>
            <a:spLocks noGrp="1"/>
          </p:cNvSpPr>
          <p:nvPr>
            <p:ph type="ftr" sz="quarter" idx="11"/>
          </p:nvPr>
        </p:nvSpPr>
        <p:spPr/>
        <p:txBody>
          <a:bodyPr/>
          <a:lstStyle/>
          <a:p>
            <a:endParaRPr lang="en-GB"/>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082FA47-35AC-4C6E-A1E0-34334580824A}" type="datetimeFigureOut">
              <a:rPr lang="en-GB" smtClean="0"/>
              <a:t>06/05/2016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4361688" y="1026372"/>
            <a:ext cx="457200" cy="441325"/>
          </a:xfrm>
        </p:spPr>
        <p:txBody>
          <a:bodyPr/>
          <a:lstStyle/>
          <a:p>
            <a:fld id="{8745E016-4222-47C7-8A84-6121B6479059}" type="slidenum">
              <a:rPr lang="en-GB" smtClean="0"/>
              <a:t>‹#›</a:t>
            </a:fld>
            <a:endParaRPr lang="en-GB"/>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GB"/>
          </a:p>
        </p:txBody>
      </p:sp>
      <p:sp>
        <p:nvSpPr>
          <p:cNvPr id="4" name="Date Placeholder 3"/>
          <p:cNvSpPr>
            <a:spLocks noGrp="1"/>
          </p:cNvSpPr>
          <p:nvPr>
            <p:ph type="dt" sz="half" idx="10"/>
          </p:nvPr>
        </p:nvSpPr>
        <p:spPr/>
        <p:txBody>
          <a:bodyPr/>
          <a:lstStyle/>
          <a:p>
            <a:fld id="{A082FA47-35AC-4C6E-A1E0-34334580824A}" type="datetimeFigureOut">
              <a:rPr lang="en-GB" smtClean="0"/>
              <a:t>06/05/2016</a:t>
            </a:fld>
            <a:endParaRPr lang="en-GB"/>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745E016-4222-47C7-8A84-6121B6479059}" type="slidenum">
              <a:rPr lang="en-GB" smtClean="0"/>
              <a:t>‹#›</a:t>
            </a:fld>
            <a:endParaRPr lang="en-GB"/>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A082FA47-35AC-4C6E-A1E0-34334580824A}" type="datetimeFigureOut">
              <a:rPr lang="en-GB" smtClean="0"/>
              <a:t>06/05/2016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45E016-4222-47C7-8A84-6121B6479059}" type="slidenum">
              <a:rPr lang="en-GB" smtClean="0"/>
              <a:t>‹#›</a:t>
            </a:fld>
            <a:endParaRPr lang="en-GB"/>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082FA47-35AC-4C6E-A1E0-34334580824A}" type="datetimeFigureOut">
              <a:rPr lang="en-GB" smtClean="0"/>
              <a:t>06/05/2016</a:t>
            </a:fld>
            <a:endParaRPr lang="en-GB"/>
          </a:p>
        </p:txBody>
      </p:sp>
      <p:sp>
        <p:nvSpPr>
          <p:cNvPr id="8" name="Footer Placeholder 7"/>
          <p:cNvSpPr>
            <a:spLocks noGrp="1"/>
          </p:cNvSpPr>
          <p:nvPr>
            <p:ph type="ftr" sz="quarter" idx="11"/>
          </p:nvPr>
        </p:nvSpPr>
        <p:spPr>
          <a:xfrm>
            <a:off x="304800" y="6409944"/>
            <a:ext cx="3581400" cy="365760"/>
          </a:xfrm>
        </p:spPr>
        <p:txBody>
          <a:bodyPr/>
          <a:lstStyle/>
          <a:p>
            <a:endParaRPr lang="en-GB"/>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8745E016-4222-47C7-8A84-6121B6479059}" type="slidenum">
              <a:rPr lang="en-GB" smtClean="0"/>
              <a:t>‹#›</a:t>
            </a:fld>
            <a:endParaRPr lang="en-GB"/>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082FA47-35AC-4C6E-A1E0-34334580824A}" type="datetimeFigureOut">
              <a:rPr lang="en-GB" smtClean="0"/>
              <a:t>06/05/2016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a:xfrm>
            <a:off x="4343400" y="1036020"/>
            <a:ext cx="457200" cy="441325"/>
          </a:xfrm>
        </p:spPr>
        <p:txBody>
          <a:bodyPr/>
          <a:lstStyle/>
          <a:p>
            <a:fld id="{8745E016-4222-47C7-8A84-6121B6479059}"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082FA47-35AC-4C6E-A1E0-34334580824A}" type="datetimeFigureOut">
              <a:rPr lang="en-GB" smtClean="0"/>
              <a:t>06/05/2016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745E016-4222-47C7-8A84-6121B6479059}"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745E016-4222-47C7-8A84-6121B6479059}" type="slidenum">
              <a:rPr lang="en-GB" smtClean="0"/>
              <a:t>‹#›</a:t>
            </a:fld>
            <a:endParaRPr lang="en-GB"/>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082FA47-35AC-4C6E-A1E0-34334580824A}" type="datetimeFigureOut">
              <a:rPr lang="en-GB" smtClean="0"/>
              <a:t>06/05/2016</a:t>
            </a:fld>
            <a:endParaRPr lang="en-GB"/>
          </a:p>
        </p:txBody>
      </p:sp>
      <p:sp>
        <p:nvSpPr>
          <p:cNvPr id="6" name="Footer Placeholder 5"/>
          <p:cNvSpPr>
            <a:spLocks noGrp="1"/>
          </p:cNvSpPr>
          <p:nvPr>
            <p:ph type="ftr" sz="quarter" idx="11"/>
          </p:nvPr>
        </p:nvSpPr>
        <p:spPr>
          <a:xfrm>
            <a:off x="301752" y="6410848"/>
            <a:ext cx="3383280" cy="365760"/>
          </a:xfrm>
        </p:spPr>
        <p:txBody>
          <a:bodyPr/>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8745E016-4222-47C7-8A84-6121B6479059}" type="slidenum">
              <a:rPr lang="en-GB" smtClean="0"/>
              <a:t>‹#›</a:t>
            </a:fld>
            <a:endParaRPr lang="en-GB"/>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A082FA47-35AC-4C6E-A1E0-34334580824A}" type="datetimeFigureOut">
              <a:rPr lang="en-GB" smtClean="0"/>
              <a:t>06/05/2016</a:t>
            </a:fld>
            <a:endParaRPr lang="en-GB"/>
          </a:p>
        </p:txBody>
      </p:sp>
      <p:sp>
        <p:nvSpPr>
          <p:cNvPr id="6" name="Footer Placeholder 5"/>
          <p:cNvSpPr>
            <a:spLocks noGrp="1"/>
          </p:cNvSpPr>
          <p:nvPr>
            <p:ph type="ftr" sz="quarter" idx="11"/>
          </p:nvPr>
        </p:nvSpPr>
        <p:spPr>
          <a:xfrm>
            <a:off x="301752" y="6410848"/>
            <a:ext cx="3584448" cy="365760"/>
          </a:xfrm>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082FA47-35AC-4C6E-A1E0-34334580824A}" type="datetimeFigureOut">
              <a:rPr lang="en-GB" smtClean="0"/>
              <a:t>06/05/2016</a:t>
            </a:fld>
            <a:endParaRPr lang="en-GB"/>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GB"/>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745E016-4222-47C7-8A84-6121B6479059}" type="slidenum">
              <a:rPr lang="en-GB" smtClean="0"/>
              <a:t>‹#›</a:t>
            </a:fld>
            <a:endParaRPr lang="en-GB"/>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3.png"/><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3.png"/><Relationship Id="rId4" Type="http://schemas.openxmlformats.org/officeDocument/2006/relationships/oleObject" Target="../embeddings/oleObject14.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3068960"/>
            <a:ext cx="8568952" cy="1752600"/>
          </a:xfrm>
        </p:spPr>
        <p:txBody>
          <a:bodyPr>
            <a:normAutofit fontScale="92500" lnSpcReduction="20000"/>
          </a:bodyPr>
          <a:lstStyle/>
          <a:p>
            <a:r>
              <a:rPr lang="en-GB" dirty="0" smtClean="0"/>
              <a:t>Agenda:</a:t>
            </a:r>
          </a:p>
          <a:p>
            <a:endParaRPr lang="en-GB" dirty="0" smtClean="0"/>
          </a:p>
          <a:p>
            <a:pPr marL="285750" indent="-285750" algn="l">
              <a:buFont typeface="Arial" panose="020B0604020202020204" pitchFamily="34" charset="0"/>
              <a:buChar char="•"/>
            </a:pPr>
            <a:r>
              <a:rPr lang="en-GB" dirty="0" smtClean="0"/>
              <a:t>Review of Last 12 Months</a:t>
            </a:r>
            <a:r>
              <a:rPr lang="en-GB" dirty="0"/>
              <a:t> </a:t>
            </a:r>
            <a:r>
              <a:rPr lang="en-GB" dirty="0" smtClean="0"/>
              <a:t>– Safeguarding</a:t>
            </a:r>
          </a:p>
          <a:p>
            <a:pPr marL="285750" indent="-285750" algn="l">
              <a:buFont typeface="Arial" panose="020B0604020202020204" pitchFamily="34" charset="0"/>
              <a:buChar char="•"/>
            </a:pPr>
            <a:r>
              <a:rPr lang="en-GB" dirty="0" smtClean="0"/>
              <a:t>Overview of School Development</a:t>
            </a:r>
          </a:p>
          <a:p>
            <a:pPr marL="285750" indent="-285750" algn="l">
              <a:buFont typeface="Arial" panose="020B0604020202020204" pitchFamily="34" charset="0"/>
              <a:buChar char="•"/>
            </a:pPr>
            <a:r>
              <a:rPr lang="en-GB" dirty="0" smtClean="0"/>
              <a:t>Assessment/Feedback ‘Life without Levels’</a:t>
            </a:r>
          </a:p>
          <a:p>
            <a:pPr marL="285750" indent="-285750" algn="l">
              <a:buFont typeface="Arial" panose="020B0604020202020204" pitchFamily="34" charset="0"/>
              <a:buChar char="•"/>
            </a:pPr>
            <a:r>
              <a:rPr lang="en-GB" dirty="0" smtClean="0"/>
              <a:t>Academies</a:t>
            </a:r>
          </a:p>
          <a:p>
            <a:pPr marL="285750" indent="-285750" algn="l">
              <a:buFont typeface="Arial" panose="020B0604020202020204" pitchFamily="34" charset="0"/>
              <a:buChar char="•"/>
            </a:pPr>
            <a:r>
              <a:rPr lang="en-GB" dirty="0" smtClean="0"/>
              <a:t>Open Q&amp;A</a:t>
            </a:r>
          </a:p>
        </p:txBody>
      </p:sp>
      <p:sp>
        <p:nvSpPr>
          <p:cNvPr id="2" name="Title 1"/>
          <p:cNvSpPr>
            <a:spLocks noGrp="1"/>
          </p:cNvSpPr>
          <p:nvPr>
            <p:ph type="ctrTitle"/>
          </p:nvPr>
        </p:nvSpPr>
        <p:spPr/>
        <p:txBody>
          <a:bodyPr/>
          <a:lstStyle/>
          <a:p>
            <a:r>
              <a:rPr lang="en-GB" dirty="0" smtClean="0"/>
              <a:t>Welcome</a:t>
            </a:r>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1141658279"/>
              </p:ext>
            </p:extLst>
          </p:nvPr>
        </p:nvGraphicFramePr>
        <p:xfrm>
          <a:off x="7524328" y="260648"/>
          <a:ext cx="1219200" cy="1112838"/>
        </p:xfrm>
        <a:graphic>
          <a:graphicData uri="http://schemas.openxmlformats.org/presentationml/2006/ole">
            <mc:AlternateContent xmlns:mc="http://schemas.openxmlformats.org/markup-compatibility/2006">
              <mc:Choice xmlns:v="urn:schemas-microsoft-com:vml" Requires="v">
                <p:oleObj spid="_x0000_s10252" r:id="rId4" imgW="3504762" imgH="3200000" progId="">
                  <p:embed/>
                </p:oleObj>
              </mc:Choice>
              <mc:Fallback>
                <p:oleObj r:id="rId4" imgW="3504762" imgH="32000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4328" y="260648"/>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40095432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School Development</a:t>
            </a:r>
            <a:endParaRPr lang="en-GB" dirty="0"/>
          </a:p>
        </p:txBody>
      </p:sp>
      <p:sp>
        <p:nvSpPr>
          <p:cNvPr id="3" name="Content Placeholder 2"/>
          <p:cNvSpPr>
            <a:spLocks noGrp="1"/>
          </p:cNvSpPr>
          <p:nvPr>
            <p:ph idx="1"/>
          </p:nvPr>
        </p:nvSpPr>
        <p:spPr/>
        <p:txBody>
          <a:bodyPr>
            <a:normAutofit/>
          </a:bodyPr>
          <a:lstStyle/>
          <a:p>
            <a:endParaRPr lang="en-GB" dirty="0" smtClean="0"/>
          </a:p>
          <a:p>
            <a:r>
              <a:rPr lang="en-GB" dirty="0" smtClean="0"/>
              <a:t>A strategic, forward looking, whole school plan</a:t>
            </a:r>
          </a:p>
          <a:p>
            <a:endParaRPr lang="en-GB" dirty="0" smtClean="0"/>
          </a:p>
          <a:p>
            <a:r>
              <a:rPr lang="en-GB" dirty="0" smtClean="0"/>
              <a:t>Input from all stakeholders</a:t>
            </a:r>
          </a:p>
          <a:p>
            <a:pPr>
              <a:buNone/>
            </a:pPr>
            <a:endParaRPr lang="en-GB" dirty="0" smtClean="0"/>
          </a:p>
          <a:p>
            <a:r>
              <a:rPr lang="en-GB" dirty="0" smtClean="0"/>
              <a:t>Focus is on continual ‘improvement’</a:t>
            </a:r>
          </a:p>
          <a:p>
            <a:endParaRPr lang="en-GB" dirty="0"/>
          </a:p>
          <a:p>
            <a:r>
              <a:rPr lang="en-GB" dirty="0" smtClean="0"/>
              <a:t>Outlines: action, success criteria</a:t>
            </a:r>
          </a:p>
          <a:p>
            <a:pPr>
              <a:buNone/>
            </a:pPr>
            <a:r>
              <a:rPr lang="en-GB" dirty="0" smtClean="0"/>
              <a:t>	 &amp; impact</a:t>
            </a:r>
            <a:endParaRPr lang="en-GB" dirty="0"/>
          </a:p>
        </p:txBody>
      </p:sp>
      <p:pic>
        <p:nvPicPr>
          <p:cNvPr id="3074" name="Picture 2" descr="C:\Users\Michelle\AppData\Local\Microsoft\Windows\Temporary Internet Files\Content.IE5\3IQ9ZNFD\Plan[1].jpg"/>
          <p:cNvPicPr>
            <a:picLocks noChangeAspect="1" noChangeArrowheads="1"/>
          </p:cNvPicPr>
          <p:nvPr/>
        </p:nvPicPr>
        <p:blipFill>
          <a:blip r:embed="rId2" cstate="print"/>
          <a:srcRect/>
          <a:stretch>
            <a:fillRect/>
          </a:stretch>
        </p:blipFill>
        <p:spPr bwMode="auto">
          <a:xfrm>
            <a:off x="6660232" y="1"/>
            <a:ext cx="2483767" cy="1399306"/>
          </a:xfrm>
          <a:prstGeom prst="rect">
            <a:avLst/>
          </a:prstGeom>
          <a:noFill/>
        </p:spPr>
      </p:pic>
      <p:pic>
        <p:nvPicPr>
          <p:cNvPr id="3075" name="Picture 3" descr="C:\Users\Michelle\AppData\Local\Microsoft\Windows\Temporary Internet Files\Content.IE5\C85FOSQN\Plan-de-Negocios[1].jpg"/>
          <p:cNvPicPr>
            <a:picLocks noChangeAspect="1" noChangeArrowheads="1"/>
          </p:cNvPicPr>
          <p:nvPr/>
        </p:nvPicPr>
        <p:blipFill>
          <a:blip r:embed="rId3" cstate="print"/>
          <a:srcRect/>
          <a:stretch>
            <a:fillRect/>
          </a:stretch>
        </p:blipFill>
        <p:spPr bwMode="auto">
          <a:xfrm>
            <a:off x="6527626" y="2780928"/>
            <a:ext cx="1728192" cy="1728192"/>
          </a:xfrm>
          <a:prstGeom prst="rect">
            <a:avLst/>
          </a:prstGeom>
          <a:noFill/>
        </p:spPr>
      </p:pic>
      <p:pic>
        <p:nvPicPr>
          <p:cNvPr id="3079" name="Picture 7" descr="C:\Users\Michelle\AppData\Local\Microsoft\Windows\Temporary Internet Files\Content.IE5\C85FOSQN\estadisticas[1].jpg"/>
          <p:cNvPicPr>
            <a:picLocks noChangeAspect="1" noChangeArrowheads="1"/>
          </p:cNvPicPr>
          <p:nvPr/>
        </p:nvPicPr>
        <p:blipFill>
          <a:blip r:embed="rId4" cstate="print"/>
          <a:srcRect/>
          <a:stretch>
            <a:fillRect/>
          </a:stretch>
        </p:blipFill>
        <p:spPr bwMode="auto">
          <a:xfrm>
            <a:off x="7092280" y="5013176"/>
            <a:ext cx="1842958" cy="1424837"/>
          </a:xfrm>
          <a:prstGeom prst="rect">
            <a:avLst/>
          </a:prstGeom>
          <a:noFill/>
        </p:spPr>
      </p:pic>
    </p:spTree>
    <p:extLst>
      <p:ext uri="{BB962C8B-B14F-4D97-AF65-F5344CB8AC3E}">
        <p14:creationId xmlns:p14="http://schemas.microsoft.com/office/powerpoint/2010/main" val="2968294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School Development Plan</a:t>
            </a:r>
            <a:endParaRPr lang="en-GB" dirty="0"/>
          </a:p>
        </p:txBody>
      </p:sp>
      <p:pic>
        <p:nvPicPr>
          <p:cNvPr id="2050" name="Picture 2"/>
          <p:cNvPicPr>
            <a:picLocks noChangeAspect="1" noChangeArrowheads="1"/>
          </p:cNvPicPr>
          <p:nvPr/>
        </p:nvPicPr>
        <p:blipFill>
          <a:blip r:embed="rId2" cstate="print"/>
          <a:srcRect l="27391" t="19313" r="25014" b="6250"/>
          <a:stretch>
            <a:fillRect/>
          </a:stretch>
        </p:blipFill>
        <p:spPr bwMode="auto">
          <a:xfrm>
            <a:off x="1475656" y="1412776"/>
            <a:ext cx="6192688" cy="5445224"/>
          </a:xfrm>
          <a:prstGeom prst="rect">
            <a:avLst/>
          </a:prstGeom>
          <a:noFill/>
          <a:ln w="9525">
            <a:noFill/>
            <a:miter lim="800000"/>
            <a:headEnd/>
            <a:tailEnd/>
          </a:ln>
        </p:spPr>
      </p:pic>
    </p:spTree>
    <p:extLst>
      <p:ext uri="{BB962C8B-B14F-4D97-AF65-F5344CB8AC3E}">
        <p14:creationId xmlns:p14="http://schemas.microsoft.com/office/powerpoint/2010/main" val="35930444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Effectiveness Of  Leadership &amp; Management</a:t>
            </a:r>
            <a:endParaRPr lang="en-GB" dirty="0"/>
          </a:p>
        </p:txBody>
      </p:sp>
      <p:sp>
        <p:nvSpPr>
          <p:cNvPr id="3" name="Content Placeholder 2"/>
          <p:cNvSpPr>
            <a:spLocks noGrp="1"/>
          </p:cNvSpPr>
          <p:nvPr>
            <p:ph idx="1"/>
          </p:nvPr>
        </p:nvSpPr>
        <p:spPr/>
        <p:txBody>
          <a:bodyPr/>
          <a:lstStyle/>
          <a:p>
            <a:r>
              <a:rPr lang="en-GB" dirty="0" smtClean="0"/>
              <a:t>Empowering and driving Leadership throughout our school  </a:t>
            </a:r>
          </a:p>
          <a:p>
            <a:pPr lvl="1"/>
            <a:r>
              <a:rPr lang="en-GB" dirty="0" smtClean="0"/>
              <a:t>Effective distribution</a:t>
            </a:r>
          </a:p>
          <a:p>
            <a:pPr lvl="1"/>
            <a:r>
              <a:rPr lang="en-GB" dirty="0" smtClean="0"/>
              <a:t>Enhanced networking</a:t>
            </a:r>
          </a:p>
          <a:p>
            <a:pPr lvl="1"/>
            <a:r>
              <a:rPr lang="en-GB" dirty="0" smtClean="0"/>
              <a:t>Sharing Best Practice</a:t>
            </a:r>
          </a:p>
          <a:p>
            <a:pPr lvl="1"/>
            <a:r>
              <a:rPr lang="en-GB" dirty="0" smtClean="0"/>
              <a:t>Strategic thinking</a:t>
            </a:r>
          </a:p>
          <a:p>
            <a:pPr lvl="1"/>
            <a:r>
              <a:rPr lang="en-GB" dirty="0" smtClean="0"/>
              <a:t>Challenge status quo</a:t>
            </a:r>
          </a:p>
          <a:p>
            <a:pPr lvl="1"/>
            <a:endParaRPr lang="en-GB" dirty="0" smtClean="0"/>
          </a:p>
          <a:p>
            <a:pPr lvl="1"/>
            <a:endParaRPr lang="en-GB" dirty="0" smtClean="0"/>
          </a:p>
          <a:p>
            <a:pPr lvl="1"/>
            <a:endParaRPr lang="en-GB" dirty="0"/>
          </a:p>
        </p:txBody>
      </p:sp>
      <p:pic>
        <p:nvPicPr>
          <p:cNvPr id="4099" name="Picture 3" descr="C:\Users\Michelle\AppData\Local\Microsoft\Windows\Temporary Internet Files\Content.IE5\C85FOSQN\management-leadership[1].jpg"/>
          <p:cNvPicPr>
            <a:picLocks noChangeAspect="1" noChangeArrowheads="1"/>
          </p:cNvPicPr>
          <p:nvPr/>
        </p:nvPicPr>
        <p:blipFill>
          <a:blip r:embed="rId2" cstate="print"/>
          <a:srcRect/>
          <a:stretch>
            <a:fillRect/>
          </a:stretch>
        </p:blipFill>
        <p:spPr bwMode="auto">
          <a:xfrm>
            <a:off x="6012160" y="2780928"/>
            <a:ext cx="1657350" cy="2000250"/>
          </a:xfrm>
          <a:prstGeom prst="rect">
            <a:avLst/>
          </a:prstGeom>
          <a:noFill/>
        </p:spPr>
      </p:pic>
    </p:spTree>
    <p:extLst>
      <p:ext uri="{BB962C8B-B14F-4D97-AF65-F5344CB8AC3E}">
        <p14:creationId xmlns:p14="http://schemas.microsoft.com/office/powerpoint/2010/main" val="35828266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Effectiveness of Early Years Provision</a:t>
            </a:r>
            <a:endParaRPr lang="en-GB" dirty="0"/>
          </a:p>
        </p:txBody>
      </p:sp>
      <p:sp>
        <p:nvSpPr>
          <p:cNvPr id="3" name="Content Placeholder 2"/>
          <p:cNvSpPr>
            <a:spLocks noGrp="1"/>
          </p:cNvSpPr>
          <p:nvPr>
            <p:ph idx="1"/>
          </p:nvPr>
        </p:nvSpPr>
        <p:spPr/>
        <p:txBody>
          <a:bodyPr/>
          <a:lstStyle/>
          <a:p>
            <a:r>
              <a:rPr lang="en-GB" dirty="0" smtClean="0"/>
              <a:t>Support children in beginning journey to becoming life long learners</a:t>
            </a:r>
          </a:p>
          <a:p>
            <a:pPr lvl="1"/>
            <a:r>
              <a:rPr lang="en-GB" dirty="0" smtClean="0"/>
              <a:t>Use their voice</a:t>
            </a:r>
          </a:p>
          <a:p>
            <a:pPr lvl="1"/>
            <a:r>
              <a:rPr lang="en-GB" dirty="0" smtClean="0"/>
              <a:t>Child centred</a:t>
            </a:r>
          </a:p>
          <a:p>
            <a:pPr lvl="1"/>
            <a:r>
              <a:rPr lang="en-GB" dirty="0" smtClean="0"/>
              <a:t>Become independent</a:t>
            </a:r>
          </a:p>
          <a:p>
            <a:r>
              <a:rPr lang="en-GB" dirty="0" smtClean="0"/>
              <a:t>Smooth Transition</a:t>
            </a:r>
          </a:p>
          <a:p>
            <a:r>
              <a:rPr lang="en-GB" dirty="0" smtClean="0"/>
              <a:t>Create the ‘environment’ </a:t>
            </a:r>
          </a:p>
          <a:p>
            <a:pPr lvl="1"/>
            <a:endParaRPr lang="en-GB" dirty="0" smtClean="0"/>
          </a:p>
          <a:p>
            <a:pPr lvl="1"/>
            <a:endParaRPr lang="en-GB" dirty="0" smtClean="0"/>
          </a:p>
        </p:txBody>
      </p:sp>
      <p:pic>
        <p:nvPicPr>
          <p:cNvPr id="5122" name="Picture 2" descr="C:\Users\Michelle\AppData\Local\Microsoft\Windows\Temporary Internet Files\Content.IE5\3IQ9ZNFD\childheart[1].jpg"/>
          <p:cNvPicPr>
            <a:picLocks noChangeAspect="1" noChangeArrowheads="1"/>
          </p:cNvPicPr>
          <p:nvPr/>
        </p:nvPicPr>
        <p:blipFill>
          <a:blip r:embed="rId2" cstate="print"/>
          <a:srcRect/>
          <a:stretch>
            <a:fillRect/>
          </a:stretch>
        </p:blipFill>
        <p:spPr bwMode="auto">
          <a:xfrm>
            <a:off x="6012160" y="3140968"/>
            <a:ext cx="1832013" cy="1844824"/>
          </a:xfrm>
          <a:prstGeom prst="rect">
            <a:avLst/>
          </a:prstGeom>
          <a:noFill/>
        </p:spPr>
      </p:pic>
    </p:spTree>
    <p:extLst>
      <p:ext uri="{BB962C8B-B14F-4D97-AF65-F5344CB8AC3E}">
        <p14:creationId xmlns:p14="http://schemas.microsoft.com/office/powerpoint/2010/main" val="992826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43408"/>
            <a:ext cx="8435280" cy="1143000"/>
          </a:xfrm>
        </p:spPr>
        <p:txBody>
          <a:bodyPr>
            <a:normAutofit/>
          </a:bodyPr>
          <a:lstStyle/>
          <a:p>
            <a:r>
              <a:rPr lang="en-GB" dirty="0" smtClean="0"/>
              <a:t>Quality of teaching, learning &amp; assessment </a:t>
            </a:r>
            <a:endParaRPr lang="en-GB" dirty="0"/>
          </a:p>
        </p:txBody>
      </p:sp>
      <p:sp>
        <p:nvSpPr>
          <p:cNvPr id="3" name="Content Placeholder 2"/>
          <p:cNvSpPr>
            <a:spLocks noGrp="1"/>
          </p:cNvSpPr>
          <p:nvPr>
            <p:ph idx="1"/>
          </p:nvPr>
        </p:nvSpPr>
        <p:spPr>
          <a:xfrm>
            <a:off x="251520" y="1700808"/>
            <a:ext cx="8503920" cy="4572000"/>
          </a:xfrm>
        </p:spPr>
        <p:txBody>
          <a:bodyPr/>
          <a:lstStyle/>
          <a:p>
            <a:r>
              <a:rPr lang="en-GB" dirty="0" smtClean="0"/>
              <a:t>Always being ‘the best we can be’</a:t>
            </a:r>
          </a:p>
          <a:p>
            <a:r>
              <a:rPr lang="en-GB" dirty="0" smtClean="0"/>
              <a:t>Inspirational teaching</a:t>
            </a:r>
          </a:p>
          <a:p>
            <a:r>
              <a:rPr lang="en-GB" dirty="0" smtClean="0"/>
              <a:t>Inspiring curriculum</a:t>
            </a:r>
          </a:p>
          <a:p>
            <a:r>
              <a:rPr lang="en-GB" dirty="0" smtClean="0"/>
              <a:t>Effective assessment</a:t>
            </a:r>
          </a:p>
          <a:p>
            <a:r>
              <a:rPr lang="en-GB" dirty="0" smtClean="0"/>
              <a:t>Developing a ‘Growth Mindset’</a:t>
            </a:r>
          </a:p>
          <a:p>
            <a:pPr>
              <a:buNone/>
            </a:pPr>
            <a:r>
              <a:rPr lang="en-GB" dirty="0"/>
              <a:t> </a:t>
            </a:r>
            <a:r>
              <a:rPr lang="en-GB" dirty="0" smtClean="0"/>
              <a:t>   culture</a:t>
            </a:r>
          </a:p>
          <a:p>
            <a:endParaRPr lang="en-GB" dirty="0" smtClean="0"/>
          </a:p>
          <a:p>
            <a:endParaRPr lang="en-GB" dirty="0" smtClean="0"/>
          </a:p>
          <a:p>
            <a:endParaRPr lang="en-GB" dirty="0" smtClean="0"/>
          </a:p>
          <a:p>
            <a:endParaRPr lang="en-GB" dirty="0" smtClean="0"/>
          </a:p>
          <a:p>
            <a:pPr>
              <a:buNone/>
            </a:pPr>
            <a:endParaRPr lang="en-GB" dirty="0"/>
          </a:p>
        </p:txBody>
      </p:sp>
      <p:pic>
        <p:nvPicPr>
          <p:cNvPr id="6146" name="Picture 2" descr="C:\Users\Michelle\AppData\Local\Microsoft\Windows\Temporary Internet Files\Content.IE5\7UP506G8\teaching[1].jpg"/>
          <p:cNvPicPr>
            <a:picLocks noChangeAspect="1" noChangeArrowheads="1"/>
          </p:cNvPicPr>
          <p:nvPr/>
        </p:nvPicPr>
        <p:blipFill>
          <a:blip r:embed="rId2" cstate="print"/>
          <a:srcRect/>
          <a:stretch>
            <a:fillRect/>
          </a:stretch>
        </p:blipFill>
        <p:spPr bwMode="auto">
          <a:xfrm>
            <a:off x="6156176" y="2204864"/>
            <a:ext cx="2763868" cy="3208958"/>
          </a:xfrm>
          <a:prstGeom prst="rect">
            <a:avLst/>
          </a:prstGeom>
          <a:noFill/>
        </p:spPr>
      </p:pic>
    </p:spTree>
    <p:extLst>
      <p:ext uri="{BB962C8B-B14F-4D97-AF65-F5344CB8AC3E}">
        <p14:creationId xmlns:p14="http://schemas.microsoft.com/office/powerpoint/2010/main" val="10934536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Outcomes for Pupils</a:t>
            </a:r>
            <a:endParaRPr lang="en-GB" dirty="0"/>
          </a:p>
        </p:txBody>
      </p:sp>
      <p:sp>
        <p:nvSpPr>
          <p:cNvPr id="3" name="Content Placeholder 2"/>
          <p:cNvSpPr>
            <a:spLocks noGrp="1"/>
          </p:cNvSpPr>
          <p:nvPr>
            <p:ph idx="1"/>
          </p:nvPr>
        </p:nvSpPr>
        <p:spPr/>
        <p:txBody>
          <a:bodyPr/>
          <a:lstStyle/>
          <a:p>
            <a:r>
              <a:rPr lang="en-GB" dirty="0" smtClean="0"/>
              <a:t>Progress, progress, progress</a:t>
            </a:r>
          </a:p>
          <a:p>
            <a:r>
              <a:rPr lang="en-GB" dirty="0" smtClean="0"/>
              <a:t>Challenge for all</a:t>
            </a:r>
          </a:p>
          <a:p>
            <a:r>
              <a:rPr lang="en-GB" dirty="0" smtClean="0"/>
              <a:t>Embed the pupil voice</a:t>
            </a:r>
          </a:p>
          <a:p>
            <a:r>
              <a:rPr lang="en-GB" dirty="0" smtClean="0"/>
              <a:t>Prepare ‘for life’</a:t>
            </a:r>
          </a:p>
          <a:p>
            <a:endParaRPr lang="en-GB" dirty="0" smtClean="0"/>
          </a:p>
          <a:p>
            <a:endParaRPr lang="en-GB" dirty="0" smtClean="0"/>
          </a:p>
          <a:p>
            <a:endParaRPr lang="en-GB" dirty="0" smtClean="0"/>
          </a:p>
          <a:p>
            <a:endParaRPr lang="en-GB" dirty="0"/>
          </a:p>
        </p:txBody>
      </p:sp>
      <p:pic>
        <p:nvPicPr>
          <p:cNvPr id="7171" name="Picture 3"/>
          <p:cNvPicPr>
            <a:picLocks noChangeAspect="1" noChangeArrowheads="1"/>
          </p:cNvPicPr>
          <p:nvPr/>
        </p:nvPicPr>
        <p:blipFill>
          <a:blip r:embed="rId2" cstate="print"/>
          <a:srcRect/>
          <a:stretch>
            <a:fillRect/>
          </a:stretch>
        </p:blipFill>
        <p:spPr bwMode="auto">
          <a:xfrm>
            <a:off x="5148064" y="3140968"/>
            <a:ext cx="3433895" cy="2575421"/>
          </a:xfrm>
          <a:prstGeom prst="rect">
            <a:avLst/>
          </a:prstGeom>
          <a:noFill/>
          <a:ln w="9525">
            <a:noFill/>
            <a:miter lim="800000"/>
            <a:headEnd/>
            <a:tailEnd/>
          </a:ln>
          <a:effectLst/>
        </p:spPr>
      </p:pic>
    </p:spTree>
    <p:extLst>
      <p:ext uri="{BB962C8B-B14F-4D97-AF65-F5344CB8AC3E}">
        <p14:creationId xmlns:p14="http://schemas.microsoft.com/office/powerpoint/2010/main" val="9945036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Personal development, behaviour &amp; welfare</a:t>
            </a:r>
            <a:endParaRPr lang="en-GB" dirty="0"/>
          </a:p>
        </p:txBody>
      </p:sp>
      <p:sp>
        <p:nvSpPr>
          <p:cNvPr id="3" name="Content Placeholder 2"/>
          <p:cNvSpPr>
            <a:spLocks noGrp="1"/>
          </p:cNvSpPr>
          <p:nvPr>
            <p:ph idx="1"/>
          </p:nvPr>
        </p:nvSpPr>
        <p:spPr/>
        <p:txBody>
          <a:bodyPr/>
          <a:lstStyle/>
          <a:p>
            <a:r>
              <a:rPr lang="en-GB" dirty="0" smtClean="0"/>
              <a:t>Safeguarding is paramount</a:t>
            </a:r>
          </a:p>
          <a:p>
            <a:r>
              <a:rPr lang="en-GB" dirty="0" smtClean="0"/>
              <a:t>Pupil Voice to raise achievement &amp; aspirations</a:t>
            </a:r>
          </a:p>
          <a:p>
            <a:r>
              <a:rPr lang="en-GB" dirty="0" smtClean="0"/>
              <a:t>International School links</a:t>
            </a:r>
            <a:endParaRPr lang="en-GB" dirty="0"/>
          </a:p>
          <a:p>
            <a:r>
              <a:rPr lang="en-GB" dirty="0" smtClean="0"/>
              <a:t>Model our values </a:t>
            </a:r>
            <a:endParaRPr lang="en-GB" dirty="0"/>
          </a:p>
        </p:txBody>
      </p:sp>
      <p:pic>
        <p:nvPicPr>
          <p:cNvPr id="8194" name="Picture 2" descr="C:\Users\Michelle\AppData\Local\Microsoft\Windows\Temporary Internet Files\Content.IE5\3IQ9ZNFD\educazione-ambientale[1].jpg"/>
          <p:cNvPicPr>
            <a:picLocks noChangeAspect="1" noChangeArrowheads="1"/>
          </p:cNvPicPr>
          <p:nvPr/>
        </p:nvPicPr>
        <p:blipFill>
          <a:blip r:embed="rId2" cstate="print"/>
          <a:srcRect/>
          <a:stretch>
            <a:fillRect/>
          </a:stretch>
        </p:blipFill>
        <p:spPr bwMode="auto">
          <a:xfrm>
            <a:off x="6228184" y="3573016"/>
            <a:ext cx="1920627" cy="1943954"/>
          </a:xfrm>
          <a:prstGeom prst="rect">
            <a:avLst/>
          </a:prstGeom>
          <a:noFill/>
        </p:spPr>
      </p:pic>
    </p:spTree>
    <p:extLst>
      <p:ext uri="{BB962C8B-B14F-4D97-AF65-F5344CB8AC3E}">
        <p14:creationId xmlns:p14="http://schemas.microsoft.com/office/powerpoint/2010/main" val="38604653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School Development Plan</a:t>
            </a:r>
            <a:endParaRPr lang="en-GB" dirty="0"/>
          </a:p>
        </p:txBody>
      </p:sp>
      <p:pic>
        <p:nvPicPr>
          <p:cNvPr id="2050" name="Picture 2"/>
          <p:cNvPicPr>
            <a:picLocks noChangeAspect="1" noChangeArrowheads="1"/>
          </p:cNvPicPr>
          <p:nvPr/>
        </p:nvPicPr>
        <p:blipFill>
          <a:blip r:embed="rId2" cstate="print"/>
          <a:srcRect l="27391" t="19313" r="25014" b="6250"/>
          <a:stretch>
            <a:fillRect/>
          </a:stretch>
        </p:blipFill>
        <p:spPr bwMode="auto">
          <a:xfrm>
            <a:off x="755576" y="51916"/>
            <a:ext cx="7740352" cy="6806084"/>
          </a:xfrm>
          <a:prstGeom prst="rect">
            <a:avLst/>
          </a:prstGeom>
          <a:noFill/>
          <a:ln w="9525">
            <a:noFill/>
            <a:miter lim="800000"/>
            <a:headEnd/>
            <a:tailEnd/>
          </a:ln>
        </p:spPr>
      </p:pic>
    </p:spTree>
    <p:extLst>
      <p:ext uri="{BB962C8B-B14F-4D97-AF65-F5344CB8AC3E}">
        <p14:creationId xmlns:p14="http://schemas.microsoft.com/office/powerpoint/2010/main" val="41614687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pbs.twimg.com/media/Ca880hjWIAA9ee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332656"/>
            <a:ext cx="4608512" cy="52682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99592" y="5877272"/>
            <a:ext cx="7560840" cy="584775"/>
          </a:xfrm>
          <a:prstGeom prst="rect">
            <a:avLst/>
          </a:prstGeom>
          <a:noFill/>
        </p:spPr>
        <p:txBody>
          <a:bodyPr wrap="square" rtlCol="0">
            <a:spAutoFit/>
          </a:bodyPr>
          <a:lstStyle/>
          <a:p>
            <a:pPr algn="ctr"/>
            <a:r>
              <a:rPr lang="en-GB" sz="3200" b="1" dirty="0" smtClean="0"/>
              <a:t>Mr Silvester – Life Without Levels</a:t>
            </a:r>
            <a:endParaRPr lang="en-GB" sz="3200" b="1" dirty="0"/>
          </a:p>
        </p:txBody>
      </p:sp>
    </p:spTree>
    <p:extLst>
      <p:ext uri="{BB962C8B-B14F-4D97-AF65-F5344CB8AC3E}">
        <p14:creationId xmlns:p14="http://schemas.microsoft.com/office/powerpoint/2010/main" val="19241766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a:t>The rationale for the removal of </a:t>
            </a:r>
            <a:r>
              <a:rPr lang="en-GB" sz="2400" b="1" dirty="0" smtClean="0"/>
              <a:t>levels….</a:t>
            </a:r>
            <a:endParaRPr lang="en-GB" sz="2400" dirty="0"/>
          </a:p>
        </p:txBody>
      </p:sp>
      <p:sp>
        <p:nvSpPr>
          <p:cNvPr id="3" name="Content Placeholder 2"/>
          <p:cNvSpPr>
            <a:spLocks noGrp="1"/>
          </p:cNvSpPr>
          <p:nvPr>
            <p:ph sz="quarter" idx="1"/>
          </p:nvPr>
        </p:nvSpPr>
        <p:spPr>
          <a:xfrm>
            <a:off x="135480" y="1552654"/>
            <a:ext cx="8784976" cy="4572000"/>
          </a:xfrm>
        </p:spPr>
        <p:txBody>
          <a:bodyPr>
            <a:normAutofit lnSpcReduction="10000"/>
          </a:bodyPr>
          <a:lstStyle/>
          <a:p>
            <a:endParaRPr lang="en-GB" dirty="0" smtClean="0"/>
          </a:p>
          <a:p>
            <a:pPr>
              <a:buClrTx/>
            </a:pPr>
            <a:r>
              <a:rPr lang="en-GB" dirty="0"/>
              <a:t> </a:t>
            </a:r>
            <a:r>
              <a:rPr lang="en-GB" dirty="0" smtClean="0"/>
              <a:t>‘</a:t>
            </a:r>
            <a:r>
              <a:rPr lang="en-GB" dirty="0"/>
              <a:t>Best fit’ - pupil could have serious gaps in their knowledge and understanding, but still be placed within the level. </a:t>
            </a:r>
          </a:p>
          <a:p>
            <a:pPr>
              <a:buClrTx/>
            </a:pPr>
            <a:endParaRPr lang="en-GB" dirty="0"/>
          </a:p>
          <a:p>
            <a:pPr lvl="0">
              <a:buClrTx/>
            </a:pPr>
            <a:r>
              <a:rPr lang="en-GB" dirty="0"/>
              <a:t>Levels did not lend themselves to assessing the underpinning knowledge and understanding of a concept. For example, using certain vocabulary in written work was indicative of a level, but did not necessarily provide evidence of conceptual understanding</a:t>
            </a:r>
          </a:p>
          <a:p>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1073526970"/>
              </p:ext>
            </p:extLst>
          </p:nvPr>
        </p:nvGraphicFramePr>
        <p:xfrm>
          <a:off x="7668344" y="188640"/>
          <a:ext cx="1219200" cy="1112838"/>
        </p:xfrm>
        <a:graphic>
          <a:graphicData uri="http://schemas.openxmlformats.org/presentationml/2006/ole">
            <mc:AlternateContent xmlns:mc="http://schemas.openxmlformats.org/markup-compatibility/2006">
              <mc:Choice xmlns:v="urn:schemas-microsoft-com:vml" Requires="v">
                <p:oleObj spid="_x0000_s13321" r:id="rId3" imgW="3504762" imgH="3200000" progId="">
                  <p:embed/>
                </p:oleObj>
              </mc:Choice>
              <mc:Fallback>
                <p:oleObj r:id="rId3" imgW="3504762" imgH="32000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18864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41325578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3648" y="3429000"/>
            <a:ext cx="6400800" cy="1752600"/>
          </a:xfrm>
        </p:spPr>
        <p:txBody>
          <a:bodyPr/>
          <a:lstStyle/>
          <a:p>
            <a:r>
              <a:rPr lang="en-GB" dirty="0" smtClean="0"/>
              <a:t>What we Have Achieved…</a:t>
            </a:r>
            <a:endParaRPr lang="en-GB" dirty="0"/>
          </a:p>
        </p:txBody>
      </p:sp>
      <p:sp>
        <p:nvSpPr>
          <p:cNvPr id="2" name="Title 1"/>
          <p:cNvSpPr>
            <a:spLocks noGrp="1"/>
          </p:cNvSpPr>
          <p:nvPr>
            <p:ph type="ctrTitle"/>
          </p:nvPr>
        </p:nvSpPr>
        <p:spPr/>
        <p:txBody>
          <a:bodyPr/>
          <a:lstStyle/>
          <a:p>
            <a:r>
              <a:rPr lang="en-GB" dirty="0" smtClean="0"/>
              <a:t>The Past Year at </a:t>
            </a:r>
            <a:r>
              <a:rPr lang="en-GB" dirty="0" err="1" smtClean="0"/>
              <a:t>Crowmarsh</a:t>
            </a:r>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3415106922"/>
              </p:ext>
            </p:extLst>
          </p:nvPr>
        </p:nvGraphicFramePr>
        <p:xfrm>
          <a:off x="7524328" y="260648"/>
          <a:ext cx="1219200" cy="1112838"/>
        </p:xfrm>
        <a:graphic>
          <a:graphicData uri="http://schemas.openxmlformats.org/presentationml/2006/ole">
            <mc:AlternateContent xmlns:mc="http://schemas.openxmlformats.org/markup-compatibility/2006">
              <mc:Choice xmlns:v="urn:schemas-microsoft-com:vml" Requires="v">
                <p:oleObj spid="_x0000_s1047" r:id="rId4" imgW="3504762" imgH="3200000" progId="">
                  <p:embed/>
                </p:oleObj>
              </mc:Choice>
              <mc:Fallback>
                <p:oleObj r:id="rId4" imgW="3504762" imgH="3200000"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4328" y="260648"/>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8357076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1196752"/>
            <a:ext cx="8784976" cy="4572000"/>
          </a:xfrm>
        </p:spPr>
        <p:txBody>
          <a:bodyPr>
            <a:normAutofit fontScale="92500"/>
          </a:bodyPr>
          <a:lstStyle/>
          <a:p>
            <a:pPr marL="0" indent="0">
              <a:buNone/>
            </a:pPr>
            <a:endParaRPr lang="en-GB" dirty="0" smtClean="0"/>
          </a:p>
          <a:p>
            <a:pPr lvl="0">
              <a:buClrTx/>
            </a:pPr>
            <a:r>
              <a:rPr lang="en-GB" b="1" dirty="0"/>
              <a:t>Progress became synonymous with moving on to the next level, but progress can involve developing deeper or wider understanding, not just moving on to work of greater difficulty. Sometimes progress is simply about consolidation.</a:t>
            </a:r>
            <a:endParaRPr lang="en-GB" dirty="0"/>
          </a:p>
          <a:p>
            <a:pPr>
              <a:buClrTx/>
            </a:pPr>
            <a:endParaRPr lang="en-GB" dirty="0"/>
          </a:p>
          <a:p>
            <a:pPr lvl="0">
              <a:buClrTx/>
            </a:pPr>
            <a:r>
              <a:rPr lang="en-GB" dirty="0"/>
              <a:t> Pupils compared themselves to others and often labelled themselves according to the level they were at leading to a fixed mind-set (particularly damaging where pupils saw themselves at a lower level).</a:t>
            </a:r>
          </a:p>
          <a:p>
            <a:pPr marL="0" indent="0">
              <a:buNone/>
            </a:pPr>
            <a:endParaRPr lang="en-GB" dirty="0"/>
          </a:p>
          <a:p>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1073526970"/>
              </p:ext>
            </p:extLst>
          </p:nvPr>
        </p:nvGraphicFramePr>
        <p:xfrm>
          <a:off x="7668344" y="188640"/>
          <a:ext cx="1219200" cy="1112838"/>
        </p:xfrm>
        <a:graphic>
          <a:graphicData uri="http://schemas.openxmlformats.org/presentationml/2006/ole">
            <mc:AlternateContent xmlns:mc="http://schemas.openxmlformats.org/markup-compatibility/2006">
              <mc:Choice xmlns:v="urn:schemas-microsoft-com:vml" Requires="v">
                <p:oleObj spid="_x0000_s14345" r:id="rId3" imgW="3504762" imgH="3200000" progId="">
                  <p:embed/>
                </p:oleObj>
              </mc:Choice>
              <mc:Fallback>
                <p:oleObj r:id="rId3" imgW="3504762" imgH="32000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18864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
        <p:nvSpPr>
          <p:cNvPr id="8" name="Title 1"/>
          <p:cNvSpPr>
            <a:spLocks noGrp="1"/>
          </p:cNvSpPr>
          <p:nvPr>
            <p:ph type="title"/>
          </p:nvPr>
        </p:nvSpPr>
        <p:spPr>
          <a:xfrm>
            <a:off x="0" y="332656"/>
            <a:ext cx="7864475" cy="758825"/>
          </a:xfrm>
        </p:spPr>
        <p:txBody>
          <a:bodyPr>
            <a:normAutofit/>
          </a:bodyPr>
          <a:lstStyle/>
          <a:p>
            <a:r>
              <a:rPr lang="en-GB" sz="2400" b="1" dirty="0"/>
              <a:t>The rationale for the removal of </a:t>
            </a:r>
            <a:r>
              <a:rPr lang="en-GB" sz="2400" b="1" dirty="0" smtClean="0"/>
              <a:t>levels….</a:t>
            </a:r>
            <a:endParaRPr lang="en-GB" sz="2400" dirty="0"/>
          </a:p>
        </p:txBody>
      </p:sp>
    </p:spTree>
    <p:extLst>
      <p:ext uri="{BB962C8B-B14F-4D97-AF65-F5344CB8AC3E}">
        <p14:creationId xmlns:p14="http://schemas.microsoft.com/office/powerpoint/2010/main" val="41325578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0" y="548680"/>
            <a:ext cx="8534400" cy="758952"/>
          </a:xfrm>
        </p:spPr>
        <p:txBody>
          <a:bodyPr>
            <a:noAutofit/>
          </a:bodyPr>
          <a:lstStyle/>
          <a:p>
            <a:r>
              <a:rPr lang="en-GB" sz="2400" b="1" dirty="0"/>
              <a:t>The benefits of assessment without levels</a:t>
            </a:r>
            <a:r>
              <a:rPr lang="en-GB" sz="2400" dirty="0"/>
              <a:t/>
            </a:r>
            <a:br>
              <a:rPr lang="en-GB" sz="2400" dirty="0"/>
            </a:br>
            <a:endParaRPr lang="en-GB" sz="2400" dirty="0"/>
          </a:p>
        </p:txBody>
      </p:sp>
      <p:sp>
        <p:nvSpPr>
          <p:cNvPr id="3" name="Content Placeholder 2"/>
          <p:cNvSpPr>
            <a:spLocks noGrp="1"/>
          </p:cNvSpPr>
          <p:nvPr>
            <p:ph sz="quarter" idx="1"/>
          </p:nvPr>
        </p:nvSpPr>
        <p:spPr>
          <a:xfrm>
            <a:off x="135480" y="1367988"/>
            <a:ext cx="8784976" cy="4572000"/>
          </a:xfrm>
        </p:spPr>
        <p:txBody>
          <a:bodyPr>
            <a:normAutofit fontScale="92500" lnSpcReduction="20000"/>
          </a:bodyPr>
          <a:lstStyle/>
          <a:p>
            <a:pPr marL="0" indent="0">
              <a:buNone/>
            </a:pPr>
            <a:endParaRPr lang="en-GB" dirty="0" smtClean="0"/>
          </a:p>
          <a:p>
            <a:pPr>
              <a:buClrTx/>
            </a:pPr>
            <a:r>
              <a:rPr lang="en-GB" dirty="0"/>
              <a:t>Without levels, schools can use their own assessment systems to support more informative and productive conversations with pupils and parents. </a:t>
            </a:r>
            <a:r>
              <a:rPr lang="en-GB" b="1" dirty="0"/>
              <a:t>They can ensure their approaches to assessment enable pupils to take more responsibility for their achievements by encouraging pupils to reflect on their own progress, understand what their strengths are and identify what they need to do to improve.</a:t>
            </a:r>
            <a:r>
              <a:rPr lang="en-GB" dirty="0"/>
              <a:t> Focusing assessment on the content of the school’s curriculum will allow for communications with parents and carers to provide a clearer sense of how to support their children to build and consolidate learning.</a:t>
            </a:r>
          </a:p>
          <a:p>
            <a:pPr>
              <a:buClrTx/>
            </a:pPr>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2515297310"/>
              </p:ext>
            </p:extLst>
          </p:nvPr>
        </p:nvGraphicFramePr>
        <p:xfrm>
          <a:off x="7668344" y="188640"/>
          <a:ext cx="1219200" cy="1112838"/>
        </p:xfrm>
        <a:graphic>
          <a:graphicData uri="http://schemas.openxmlformats.org/presentationml/2006/ole">
            <mc:AlternateContent xmlns:mc="http://schemas.openxmlformats.org/markup-compatibility/2006">
              <mc:Choice xmlns:v="urn:schemas-microsoft-com:vml" Requires="v">
                <p:oleObj spid="_x0000_s15369" r:id="rId3" imgW="3504762" imgH="3200000" progId="">
                  <p:embed/>
                </p:oleObj>
              </mc:Choice>
              <mc:Fallback>
                <p:oleObj r:id="rId3" imgW="3504762" imgH="32000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18864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26563016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534400" cy="758952"/>
          </a:xfrm>
        </p:spPr>
        <p:txBody>
          <a:bodyPr>
            <a:noAutofit/>
          </a:bodyPr>
          <a:lstStyle/>
          <a:p>
            <a:r>
              <a:rPr lang="en-GB" sz="3200" b="1" dirty="0" smtClean="0"/>
              <a:t>Why Do We Assess?</a:t>
            </a:r>
            <a:endParaRPr lang="en-GB" sz="3200" dirty="0"/>
          </a:p>
        </p:txBody>
      </p:sp>
      <p:sp>
        <p:nvSpPr>
          <p:cNvPr id="3" name="Content Placeholder 2"/>
          <p:cNvSpPr>
            <a:spLocks noGrp="1"/>
          </p:cNvSpPr>
          <p:nvPr>
            <p:ph sz="quarter" idx="1"/>
          </p:nvPr>
        </p:nvSpPr>
        <p:spPr>
          <a:xfrm>
            <a:off x="135480" y="1367988"/>
            <a:ext cx="8784976" cy="4572000"/>
          </a:xfrm>
        </p:spPr>
        <p:txBody>
          <a:bodyPr>
            <a:normAutofit/>
          </a:bodyPr>
          <a:lstStyle/>
          <a:p>
            <a:pPr marL="0" indent="0">
              <a:buNone/>
            </a:pPr>
            <a:endParaRPr lang="en-GB" dirty="0" smtClean="0"/>
          </a:p>
          <a:p>
            <a:pPr lvl="0">
              <a:buClrTx/>
            </a:pPr>
            <a:r>
              <a:rPr lang="en-GB" dirty="0"/>
              <a:t>to allow teachers to plan work that accurately reflects the needs of each child</a:t>
            </a:r>
          </a:p>
          <a:p>
            <a:pPr lvl="0">
              <a:buClrTx/>
            </a:pPr>
            <a:r>
              <a:rPr lang="en-GB" dirty="0"/>
              <a:t>to help our children understand what they need to do next to improve their work</a:t>
            </a:r>
          </a:p>
          <a:p>
            <a:pPr lvl="0">
              <a:buClrTx/>
            </a:pPr>
            <a:r>
              <a:rPr lang="en-GB" dirty="0"/>
              <a:t>to provide regular information for families that enables them to support their </a:t>
            </a:r>
            <a:r>
              <a:rPr lang="en-GB" dirty="0" smtClean="0"/>
              <a:t>child’s learning</a:t>
            </a:r>
            <a:endParaRPr lang="en-GB" dirty="0"/>
          </a:p>
          <a:p>
            <a:pPr lvl="0">
              <a:buClrTx/>
            </a:pPr>
            <a:r>
              <a:rPr lang="en-GB" dirty="0"/>
              <a:t>to contribute towards accountability data</a:t>
            </a:r>
          </a:p>
          <a:p>
            <a:pPr>
              <a:buClrTx/>
            </a:pPr>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883610251"/>
              </p:ext>
            </p:extLst>
          </p:nvPr>
        </p:nvGraphicFramePr>
        <p:xfrm>
          <a:off x="7668344" y="188640"/>
          <a:ext cx="1219200" cy="1112838"/>
        </p:xfrm>
        <a:graphic>
          <a:graphicData uri="http://schemas.openxmlformats.org/presentationml/2006/ole">
            <mc:AlternateContent xmlns:mc="http://schemas.openxmlformats.org/markup-compatibility/2006">
              <mc:Choice xmlns:v="urn:schemas-microsoft-com:vml" Requires="v">
                <p:oleObj spid="_x0000_s16393" r:id="rId3" imgW="3504762" imgH="3200000" progId="">
                  <p:embed/>
                </p:oleObj>
              </mc:Choice>
              <mc:Fallback>
                <p:oleObj r:id="rId3" imgW="3504762" imgH="32000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18864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25287010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Purple Learners</a:t>
            </a:r>
            <a:endParaRPr lang="en-GB" dirty="0"/>
          </a:p>
        </p:txBody>
      </p:sp>
      <p:pic>
        <p:nvPicPr>
          <p:cNvPr id="4" name="Content Placeholder 3"/>
          <p:cNvPicPr>
            <a:picLocks noGrp="1" noChangeAspect="1" noChangeArrowheads="1"/>
          </p:cNvPicPr>
          <p:nvPr>
            <p:ph sz="quarter" idx="1"/>
          </p:nvPr>
        </p:nvPicPr>
        <p:blipFill>
          <a:blip r:embed="rId2" cstate="print"/>
          <a:srcRect/>
          <a:stretch>
            <a:fillRect/>
          </a:stretch>
        </p:blipFill>
        <p:spPr bwMode="auto">
          <a:xfrm>
            <a:off x="1691680" y="1700808"/>
            <a:ext cx="5760640" cy="4320480"/>
          </a:xfrm>
          <a:prstGeom prst="rect">
            <a:avLst/>
          </a:prstGeom>
          <a:noFill/>
          <a:ln w="9525">
            <a:noFill/>
            <a:miter lim="800000"/>
            <a:headEnd/>
            <a:tailEnd/>
          </a:ln>
          <a:effectLst/>
        </p:spPr>
      </p:pic>
    </p:spTree>
    <p:extLst>
      <p:ext uri="{BB962C8B-B14F-4D97-AF65-F5344CB8AC3E}">
        <p14:creationId xmlns:p14="http://schemas.microsoft.com/office/powerpoint/2010/main" val="15562256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534400" cy="758952"/>
          </a:xfrm>
        </p:spPr>
        <p:txBody>
          <a:bodyPr>
            <a:noAutofit/>
          </a:bodyPr>
          <a:lstStyle/>
          <a:p>
            <a:r>
              <a:rPr lang="en-GB" sz="3200" b="1" dirty="0" smtClean="0"/>
              <a:t>Why Has Work Been Marked?</a:t>
            </a:r>
            <a:endParaRPr lang="en-GB" sz="3200" dirty="0"/>
          </a:p>
        </p:txBody>
      </p:sp>
      <p:sp>
        <p:nvSpPr>
          <p:cNvPr id="3" name="Content Placeholder 2"/>
          <p:cNvSpPr>
            <a:spLocks noGrp="1"/>
          </p:cNvSpPr>
          <p:nvPr>
            <p:ph sz="quarter" idx="1"/>
          </p:nvPr>
        </p:nvSpPr>
        <p:spPr>
          <a:xfrm>
            <a:off x="135480" y="1367988"/>
            <a:ext cx="8784976" cy="4572000"/>
          </a:xfrm>
        </p:spPr>
        <p:txBody>
          <a:bodyPr>
            <a:normAutofit/>
          </a:bodyPr>
          <a:lstStyle/>
          <a:p>
            <a:pPr marL="0" indent="0">
              <a:buNone/>
            </a:pPr>
            <a:endParaRPr lang="en-GB" dirty="0" smtClean="0"/>
          </a:p>
          <a:p>
            <a:pPr>
              <a:buClrTx/>
            </a:pPr>
            <a:r>
              <a:rPr lang="en-GB" dirty="0" smtClean="0"/>
              <a:t>who </a:t>
            </a:r>
            <a:r>
              <a:rPr lang="en-GB" dirty="0"/>
              <a:t>is it for?</a:t>
            </a:r>
          </a:p>
          <a:p>
            <a:pPr>
              <a:buClrTx/>
            </a:pPr>
            <a:r>
              <a:rPr lang="en-GB" dirty="0" smtClean="0"/>
              <a:t>can </a:t>
            </a:r>
            <a:r>
              <a:rPr lang="en-GB" dirty="0"/>
              <a:t>the child access the feedback given?</a:t>
            </a:r>
          </a:p>
          <a:p>
            <a:pPr>
              <a:buClrTx/>
            </a:pPr>
            <a:r>
              <a:rPr lang="en-GB" dirty="0" smtClean="0"/>
              <a:t>how </a:t>
            </a:r>
            <a:r>
              <a:rPr lang="en-GB" dirty="0"/>
              <a:t>does it promote learning? </a:t>
            </a:r>
          </a:p>
          <a:p>
            <a:pPr>
              <a:buClrTx/>
            </a:pPr>
            <a:r>
              <a:rPr lang="en-GB" dirty="0" smtClean="0"/>
              <a:t>has </a:t>
            </a:r>
            <a:r>
              <a:rPr lang="en-GB" dirty="0"/>
              <a:t>it been effective?</a:t>
            </a:r>
          </a:p>
          <a:p>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3009984636"/>
              </p:ext>
            </p:extLst>
          </p:nvPr>
        </p:nvGraphicFramePr>
        <p:xfrm>
          <a:off x="7668344" y="188640"/>
          <a:ext cx="1219200" cy="1112838"/>
        </p:xfrm>
        <a:graphic>
          <a:graphicData uri="http://schemas.openxmlformats.org/presentationml/2006/ole">
            <mc:AlternateContent xmlns:mc="http://schemas.openxmlformats.org/markup-compatibility/2006">
              <mc:Choice xmlns:v="urn:schemas-microsoft-com:vml" Requires="v">
                <p:oleObj spid="_x0000_s17417" r:id="rId3" imgW="3504762" imgH="3200000" progId="">
                  <p:embed/>
                </p:oleObj>
              </mc:Choice>
              <mc:Fallback>
                <p:oleObj r:id="rId3" imgW="3504762" imgH="32000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18864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1631659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Academies Update…</a:t>
            </a:r>
            <a:endParaRPr lang="en-GB" dirty="0"/>
          </a:p>
        </p:txBody>
      </p:sp>
      <p:sp>
        <p:nvSpPr>
          <p:cNvPr id="3" name="Content Placeholder 2"/>
          <p:cNvSpPr>
            <a:spLocks noGrp="1"/>
          </p:cNvSpPr>
          <p:nvPr>
            <p:ph sz="quarter" idx="1"/>
          </p:nvPr>
        </p:nvSpPr>
        <p:spPr>
          <a:xfrm>
            <a:off x="135480" y="1124744"/>
            <a:ext cx="8784976" cy="4572000"/>
          </a:xfrm>
        </p:spPr>
        <p:txBody>
          <a:bodyPr>
            <a:normAutofit/>
          </a:bodyPr>
          <a:lstStyle/>
          <a:p>
            <a:pPr marL="0" indent="0">
              <a:buNone/>
            </a:pPr>
            <a:endParaRPr lang="en-GB" dirty="0" smtClean="0"/>
          </a:p>
          <a:p>
            <a:r>
              <a:rPr lang="en-GB" dirty="0" smtClean="0"/>
              <a:t>Government Directive is to have all schools convert to Academies status or have plans to do so by 2022 as announced in the budget ‘Big Push’</a:t>
            </a:r>
          </a:p>
          <a:p>
            <a:r>
              <a:rPr lang="en-GB" dirty="0" smtClean="0"/>
              <a:t>Plans to compel high performing schools to convert will be abandoned (as of today)</a:t>
            </a:r>
            <a:endParaRPr lang="en-GB" dirty="0" smtClean="0"/>
          </a:p>
          <a:p>
            <a:r>
              <a:rPr lang="en-GB" dirty="0" smtClean="0"/>
              <a:t>Mixed media coverage as a result and mixed results for those that have already converted</a:t>
            </a:r>
          </a:p>
          <a:p>
            <a:r>
              <a:rPr lang="en-GB" dirty="0" smtClean="0"/>
              <a:t>61/26 % of Oxfordshire Primary Schools have already converted (about national average) </a:t>
            </a:r>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3546977703"/>
              </p:ext>
            </p:extLst>
          </p:nvPr>
        </p:nvGraphicFramePr>
        <p:xfrm>
          <a:off x="7668344" y="188640"/>
          <a:ext cx="1219200" cy="1112838"/>
        </p:xfrm>
        <a:graphic>
          <a:graphicData uri="http://schemas.openxmlformats.org/presentationml/2006/ole">
            <mc:AlternateContent xmlns:mc="http://schemas.openxmlformats.org/markup-compatibility/2006">
              <mc:Choice xmlns:v="urn:schemas-microsoft-com:vml" Requires="v">
                <p:oleObj spid="_x0000_s11276" r:id="rId3" imgW="3504762" imgH="3200000" progId="">
                  <p:embed/>
                </p:oleObj>
              </mc:Choice>
              <mc:Fallback>
                <p:oleObj r:id="rId3" imgW="3504762" imgH="32000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18864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9792972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Academies Update….</a:t>
            </a:r>
            <a:endParaRPr lang="en-GB" dirty="0"/>
          </a:p>
        </p:txBody>
      </p:sp>
      <p:sp>
        <p:nvSpPr>
          <p:cNvPr id="3" name="Content Placeholder 2"/>
          <p:cNvSpPr>
            <a:spLocks noGrp="1"/>
          </p:cNvSpPr>
          <p:nvPr>
            <p:ph sz="quarter" idx="1"/>
          </p:nvPr>
        </p:nvSpPr>
        <p:spPr/>
        <p:txBody>
          <a:bodyPr>
            <a:normAutofit fontScale="92500" lnSpcReduction="20000"/>
          </a:bodyPr>
          <a:lstStyle/>
          <a:p>
            <a:pPr marL="0" indent="0">
              <a:buNone/>
            </a:pPr>
            <a:endParaRPr lang="en-GB" dirty="0" smtClean="0"/>
          </a:p>
          <a:p>
            <a:r>
              <a:rPr lang="en-GB" dirty="0" smtClean="0"/>
              <a:t>9 of these have been ‘sponsored’ i.e. were forced to convert due to the school being in Special Measures.  </a:t>
            </a:r>
            <a:endParaRPr lang="en-GB" dirty="0"/>
          </a:p>
          <a:p>
            <a:r>
              <a:rPr lang="en-GB" dirty="0" smtClean="0"/>
              <a:t>Multi-Academy Trusts, Collaborative Companies, Umbrella Trusts.  Recommended size is circa 2000 pupils.</a:t>
            </a:r>
          </a:p>
          <a:p>
            <a:r>
              <a:rPr lang="en-GB" dirty="0" smtClean="0"/>
              <a:t>Church School – do not have to go with Diocesan Trust but would need to approve our proposal.</a:t>
            </a:r>
          </a:p>
          <a:p>
            <a:r>
              <a:rPr lang="en-GB" dirty="0" smtClean="0"/>
              <a:t>No further windfall payments</a:t>
            </a:r>
          </a:p>
          <a:p>
            <a:r>
              <a:rPr lang="en-GB" dirty="0" smtClean="0"/>
              <a:t>LM/FB have attended meetings by OCC/Diocese – also attending further meetings with large group of mostly local schools and external consultant.</a:t>
            </a:r>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3546977703"/>
              </p:ext>
            </p:extLst>
          </p:nvPr>
        </p:nvGraphicFramePr>
        <p:xfrm>
          <a:off x="7668344" y="188640"/>
          <a:ext cx="1219200" cy="1112838"/>
        </p:xfrm>
        <a:graphic>
          <a:graphicData uri="http://schemas.openxmlformats.org/presentationml/2006/ole">
            <mc:AlternateContent xmlns:mc="http://schemas.openxmlformats.org/markup-compatibility/2006">
              <mc:Choice xmlns:v="urn:schemas-microsoft-com:vml" Requires="v">
                <p:oleObj spid="_x0000_s12299" r:id="rId4" imgW="3504762" imgH="3200000" progId="">
                  <p:embed/>
                </p:oleObj>
              </mc:Choice>
              <mc:Fallback>
                <p:oleObj r:id="rId4" imgW="3504762" imgH="32000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8344" y="18864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9792972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Achievements and Progress……</a:t>
            </a:r>
            <a:endParaRPr lang="en-GB" dirty="0"/>
          </a:p>
        </p:txBody>
      </p:sp>
      <p:sp>
        <p:nvSpPr>
          <p:cNvPr id="3" name="Content Placeholder 2"/>
          <p:cNvSpPr>
            <a:spLocks noGrp="1"/>
          </p:cNvSpPr>
          <p:nvPr>
            <p:ph sz="quarter" idx="1"/>
          </p:nvPr>
        </p:nvSpPr>
        <p:spPr/>
        <p:txBody>
          <a:bodyPr>
            <a:normAutofit lnSpcReduction="10000"/>
          </a:bodyPr>
          <a:lstStyle/>
          <a:p>
            <a:pPr marL="0" indent="0">
              <a:buNone/>
            </a:pPr>
            <a:endParaRPr lang="en-GB" dirty="0" smtClean="0"/>
          </a:p>
          <a:p>
            <a:r>
              <a:rPr lang="en-GB" dirty="0" smtClean="0"/>
              <a:t>Listed in the top 200 primary schools in The Times</a:t>
            </a:r>
          </a:p>
          <a:p>
            <a:r>
              <a:rPr lang="en-GB" dirty="0" smtClean="0"/>
              <a:t>Received SSAT award putting us in top 20% of schools for attainment (April 2016)</a:t>
            </a:r>
          </a:p>
          <a:p>
            <a:r>
              <a:rPr lang="en-GB" dirty="0" smtClean="0"/>
              <a:t>New playground equipment thanks to Lottery Funding and parent’s working party</a:t>
            </a:r>
          </a:p>
          <a:p>
            <a:r>
              <a:rPr lang="en-GB" dirty="0" smtClean="0"/>
              <a:t>ASPIRE Writing </a:t>
            </a:r>
          </a:p>
          <a:p>
            <a:r>
              <a:rPr lang="en-GB" dirty="0" smtClean="0"/>
              <a:t>Dynamic teaching team</a:t>
            </a:r>
          </a:p>
          <a:p>
            <a:r>
              <a:rPr lang="en-GB" dirty="0" smtClean="0"/>
              <a:t>Children who demonstrate school values and seek knowledge…</a:t>
            </a:r>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1814745424"/>
              </p:ext>
            </p:extLst>
          </p:nvPr>
        </p:nvGraphicFramePr>
        <p:xfrm>
          <a:off x="7668344" y="188640"/>
          <a:ext cx="1219200" cy="1112838"/>
        </p:xfrm>
        <a:graphic>
          <a:graphicData uri="http://schemas.openxmlformats.org/presentationml/2006/ole">
            <mc:AlternateContent xmlns:mc="http://schemas.openxmlformats.org/markup-compatibility/2006">
              <mc:Choice xmlns:v="urn:schemas-microsoft-com:vml" Requires="v">
                <p:oleObj spid="_x0000_s2069" r:id="rId3" imgW="3504762" imgH="3200000" progId="">
                  <p:embed/>
                </p:oleObj>
              </mc:Choice>
              <mc:Fallback>
                <p:oleObj r:id="rId3" imgW="3504762" imgH="3200000" progId="">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18864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3877248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Safeguarding Updates</a:t>
            </a:r>
            <a:endParaRPr lang="en-GB" dirty="0"/>
          </a:p>
        </p:txBody>
      </p:sp>
      <p:sp>
        <p:nvSpPr>
          <p:cNvPr id="3" name="Content Placeholder 2"/>
          <p:cNvSpPr>
            <a:spLocks noGrp="1"/>
          </p:cNvSpPr>
          <p:nvPr>
            <p:ph sz="quarter" idx="1"/>
          </p:nvPr>
        </p:nvSpPr>
        <p:spPr/>
        <p:txBody>
          <a:bodyPr/>
          <a:lstStyle/>
          <a:p>
            <a:endParaRPr lang="en-GB" dirty="0" smtClean="0"/>
          </a:p>
          <a:p>
            <a:r>
              <a:rPr lang="en-GB" dirty="0" smtClean="0"/>
              <a:t>Safeguarding priority</a:t>
            </a:r>
          </a:p>
          <a:p>
            <a:r>
              <a:rPr lang="en-GB" dirty="0" smtClean="0"/>
              <a:t>Rigorous safeguarding induction for volunteers</a:t>
            </a:r>
          </a:p>
          <a:p>
            <a:r>
              <a:rPr lang="en-GB" dirty="0" smtClean="0"/>
              <a:t>E-Safety – external and internal expertise</a:t>
            </a:r>
          </a:p>
          <a:p>
            <a:r>
              <a:rPr lang="en-GB" dirty="0" smtClean="0"/>
              <a:t>Mobile phone policy</a:t>
            </a:r>
          </a:p>
          <a:p>
            <a:r>
              <a:rPr lang="en-GB" dirty="0" smtClean="0"/>
              <a:t>Playtimes – supervision over and above</a:t>
            </a:r>
          </a:p>
          <a:p>
            <a:r>
              <a:rPr lang="en-GB" dirty="0" smtClean="0"/>
              <a:t>As a result of parent survey regarding communication – looking into setting up meeting system</a:t>
            </a:r>
          </a:p>
          <a:p>
            <a:endParaRPr lang="en-GB" dirty="0" smtClean="0"/>
          </a:p>
          <a:p>
            <a:endParaRPr lang="en-GB" dirty="0" smtClean="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3415106922"/>
              </p:ext>
            </p:extLst>
          </p:nvPr>
        </p:nvGraphicFramePr>
        <p:xfrm>
          <a:off x="7524750" y="260350"/>
          <a:ext cx="1219200" cy="1112838"/>
        </p:xfrm>
        <a:graphic>
          <a:graphicData uri="http://schemas.openxmlformats.org/presentationml/2006/ole">
            <mc:AlternateContent xmlns:mc="http://schemas.openxmlformats.org/markup-compatibility/2006">
              <mc:Choice xmlns:v="urn:schemas-microsoft-com:vml" Requires="v">
                <p:oleObj spid="_x0000_s3093" r:id="rId3" imgW="3504762" imgH="3200000" progId="">
                  <p:embed/>
                </p:oleObj>
              </mc:Choice>
              <mc:Fallback>
                <p:oleObj r:id="rId3" imgW="3504762" imgH="3200000" progId="">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26035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899394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External Changes….</a:t>
            </a:r>
            <a:endParaRPr lang="en-GB" dirty="0"/>
          </a:p>
        </p:txBody>
      </p:sp>
      <p:sp>
        <p:nvSpPr>
          <p:cNvPr id="3" name="Content Placeholder 2"/>
          <p:cNvSpPr>
            <a:spLocks noGrp="1"/>
          </p:cNvSpPr>
          <p:nvPr>
            <p:ph sz="quarter" idx="1"/>
          </p:nvPr>
        </p:nvSpPr>
        <p:spPr/>
        <p:txBody>
          <a:bodyPr/>
          <a:lstStyle/>
          <a:p>
            <a:endParaRPr lang="en-GB" dirty="0" smtClean="0"/>
          </a:p>
          <a:p>
            <a:r>
              <a:rPr lang="en-GB" dirty="0" smtClean="0"/>
              <a:t>In the news – balance change – doing what is right for our pupils</a:t>
            </a:r>
          </a:p>
          <a:p>
            <a:r>
              <a:rPr lang="en-GB" dirty="0" smtClean="0"/>
              <a:t>Removal of Levels</a:t>
            </a:r>
          </a:p>
          <a:p>
            <a:r>
              <a:rPr lang="en-GB" dirty="0" smtClean="0"/>
              <a:t>New curriculum – more challenging</a:t>
            </a:r>
          </a:p>
          <a:p>
            <a:r>
              <a:rPr lang="en-GB" dirty="0" smtClean="0"/>
              <a:t>New SATS tests and grading system</a:t>
            </a:r>
          </a:p>
          <a:p>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3415106922"/>
              </p:ext>
            </p:extLst>
          </p:nvPr>
        </p:nvGraphicFramePr>
        <p:xfrm>
          <a:off x="7524750" y="260350"/>
          <a:ext cx="1219200" cy="1112838"/>
        </p:xfrm>
        <a:graphic>
          <a:graphicData uri="http://schemas.openxmlformats.org/presentationml/2006/ole">
            <mc:AlternateContent xmlns:mc="http://schemas.openxmlformats.org/markup-compatibility/2006">
              <mc:Choice xmlns:v="urn:schemas-microsoft-com:vml" Requires="v">
                <p:oleObj spid="_x0000_s4117" r:id="rId3" imgW="3504762" imgH="3200000" progId="">
                  <p:embed/>
                </p:oleObj>
              </mc:Choice>
              <mc:Fallback>
                <p:oleObj r:id="rId3" imgW="3504762" imgH="3200000" progId="">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26035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2167714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Teaching Children How to Learn…..</a:t>
            </a:r>
            <a:endParaRPr lang="en-GB" dirty="0"/>
          </a:p>
        </p:txBody>
      </p:sp>
      <p:sp>
        <p:nvSpPr>
          <p:cNvPr id="3" name="Content Placeholder 2"/>
          <p:cNvSpPr>
            <a:spLocks noGrp="1"/>
          </p:cNvSpPr>
          <p:nvPr>
            <p:ph sz="quarter" idx="1"/>
          </p:nvPr>
        </p:nvSpPr>
        <p:spPr>
          <a:xfrm>
            <a:off x="276008" y="1196752"/>
            <a:ext cx="8503920" cy="4572000"/>
          </a:xfrm>
        </p:spPr>
        <p:txBody>
          <a:bodyPr>
            <a:normAutofit lnSpcReduction="10000"/>
          </a:bodyPr>
          <a:lstStyle/>
          <a:p>
            <a:endParaRPr lang="en-GB" dirty="0" smtClean="0"/>
          </a:p>
          <a:p>
            <a:r>
              <a:rPr lang="en-GB" dirty="0" smtClean="0"/>
              <a:t>Purple </a:t>
            </a:r>
            <a:r>
              <a:rPr lang="en-GB" dirty="0"/>
              <a:t>Learners </a:t>
            </a:r>
          </a:p>
          <a:p>
            <a:r>
              <a:rPr lang="en-GB" dirty="0"/>
              <a:t>Training children to independently choose </a:t>
            </a:r>
            <a:r>
              <a:rPr lang="en-GB" dirty="0" smtClean="0"/>
              <a:t>challenge</a:t>
            </a:r>
          </a:p>
          <a:p>
            <a:r>
              <a:rPr lang="en-GB" dirty="0" smtClean="0"/>
              <a:t>Trios across school </a:t>
            </a:r>
          </a:p>
          <a:p>
            <a:r>
              <a:rPr lang="en-GB" dirty="0" smtClean="0"/>
              <a:t>Mastery- children teaching others</a:t>
            </a:r>
          </a:p>
          <a:p>
            <a:r>
              <a:rPr lang="en-GB" dirty="0" smtClean="0"/>
              <a:t>Working to close all gaps </a:t>
            </a:r>
          </a:p>
          <a:p>
            <a:r>
              <a:rPr lang="en-GB" dirty="0" smtClean="0"/>
              <a:t>Using Higher Order Questioning </a:t>
            </a:r>
          </a:p>
          <a:p>
            <a:r>
              <a:rPr lang="en-GB" dirty="0" smtClean="0"/>
              <a:t>Celebrating mistakes</a:t>
            </a:r>
            <a:endParaRPr lang="en-GB" dirty="0"/>
          </a:p>
          <a:p>
            <a:r>
              <a:rPr lang="en-GB" dirty="0" smtClean="0"/>
              <a:t>Research informing practice</a:t>
            </a:r>
          </a:p>
          <a:p>
            <a:r>
              <a:rPr lang="en-GB" dirty="0" smtClean="0"/>
              <a:t>Embedding ‘learning traits’ – Learning Detectives</a:t>
            </a:r>
            <a:endParaRPr lang="en-GB" dirty="0"/>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3415106922"/>
              </p:ext>
            </p:extLst>
          </p:nvPr>
        </p:nvGraphicFramePr>
        <p:xfrm>
          <a:off x="7524750" y="260350"/>
          <a:ext cx="1219200" cy="1112838"/>
        </p:xfrm>
        <a:graphic>
          <a:graphicData uri="http://schemas.openxmlformats.org/presentationml/2006/ole">
            <mc:AlternateContent xmlns:mc="http://schemas.openxmlformats.org/markup-compatibility/2006">
              <mc:Choice xmlns:v="urn:schemas-microsoft-com:vml" Requires="v">
                <p:oleObj spid="_x0000_s5141" r:id="rId3" imgW="3504762" imgH="3200000" progId="">
                  <p:embed/>
                </p:oleObj>
              </mc:Choice>
              <mc:Fallback>
                <p:oleObj r:id="rId3" imgW="3504762" imgH="3200000" progId="">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26035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39379850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 out more…..</a:t>
            </a:r>
            <a:endParaRPr lang="en-GB" dirty="0"/>
          </a:p>
        </p:txBody>
      </p:sp>
      <p:sp>
        <p:nvSpPr>
          <p:cNvPr id="3" name="Content Placeholder 2"/>
          <p:cNvSpPr>
            <a:spLocks noGrp="1"/>
          </p:cNvSpPr>
          <p:nvPr>
            <p:ph sz="quarter" idx="1"/>
          </p:nvPr>
        </p:nvSpPr>
        <p:spPr/>
        <p:txBody>
          <a:bodyPr/>
          <a:lstStyle/>
          <a:p>
            <a:r>
              <a:rPr lang="en-GB" dirty="0" smtClean="0"/>
              <a:t>Purple Learning Week – way to share what we do with parents and the community</a:t>
            </a:r>
          </a:p>
          <a:p>
            <a:r>
              <a:rPr lang="en-GB" dirty="0" smtClean="0"/>
              <a:t>Website – book list and key school documents and policies.</a:t>
            </a:r>
            <a:endParaRPr lang="en-GB" dirty="0"/>
          </a:p>
        </p:txBody>
      </p:sp>
    </p:spTree>
    <p:extLst>
      <p:ext uri="{BB962C8B-B14F-4D97-AF65-F5344CB8AC3E}">
        <p14:creationId xmlns:p14="http://schemas.microsoft.com/office/powerpoint/2010/main" val="17851414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534400" cy="758952"/>
          </a:xfrm>
        </p:spPr>
        <p:txBody>
          <a:bodyPr/>
          <a:lstStyle/>
          <a:p>
            <a:r>
              <a:rPr lang="en-GB" dirty="0" smtClean="0"/>
              <a:t>Our children at the end of primary…..</a:t>
            </a:r>
            <a:endParaRPr lang="en-GB" dirty="0"/>
          </a:p>
        </p:txBody>
      </p:sp>
      <p:sp>
        <p:nvSpPr>
          <p:cNvPr id="3" name="Content Placeholder 2"/>
          <p:cNvSpPr>
            <a:spLocks noGrp="1"/>
          </p:cNvSpPr>
          <p:nvPr>
            <p:ph sz="quarter" idx="1"/>
          </p:nvPr>
        </p:nvSpPr>
        <p:spPr/>
        <p:txBody>
          <a:bodyPr/>
          <a:lstStyle/>
          <a:p>
            <a:endParaRPr lang="en-GB" dirty="0" smtClean="0"/>
          </a:p>
          <a:p>
            <a:pPr algn="ctr"/>
            <a:endParaRPr lang="en-GB" dirty="0" smtClean="0"/>
          </a:p>
          <a:p>
            <a:pPr algn="ctr"/>
            <a:r>
              <a:rPr lang="en-GB" dirty="0" smtClean="0"/>
              <a:t>At your tables discuss…..what traits and qualities do you want your child(</a:t>
            </a:r>
            <a:r>
              <a:rPr lang="en-GB" dirty="0" err="1" smtClean="0"/>
              <a:t>ren</a:t>
            </a:r>
            <a:r>
              <a:rPr lang="en-GB" dirty="0" smtClean="0"/>
              <a:t>) to have when they leave year 6? </a:t>
            </a:r>
          </a:p>
          <a:p>
            <a:pPr marL="0" indent="0" algn="ctr">
              <a:buNone/>
            </a:pPr>
            <a:r>
              <a:rPr lang="en-GB" dirty="0" smtClean="0"/>
              <a:t> </a:t>
            </a:r>
          </a:p>
          <a:p>
            <a:pPr algn="ctr"/>
            <a:r>
              <a:rPr lang="en-GB" dirty="0" smtClean="0"/>
              <a:t>Please write them down on the post-its and stick them on the sheets at your tables. </a:t>
            </a:r>
          </a:p>
        </p:txBody>
      </p:sp>
      <p:sp>
        <p:nvSpPr>
          <p:cNvPr id="4" name="Rectangle 3"/>
          <p:cNvSpPr/>
          <p:nvPr/>
        </p:nvSpPr>
        <p:spPr>
          <a:xfrm>
            <a:off x="539552" y="6309320"/>
            <a:ext cx="7992888" cy="369332"/>
          </a:xfrm>
          <a:prstGeom prst="rect">
            <a:avLst/>
          </a:prstGeom>
        </p:spPr>
        <p:txBody>
          <a:bodyPr wrap="square">
            <a:spAutoFit/>
          </a:bodyPr>
          <a:lstStyle/>
          <a:p>
            <a:r>
              <a:rPr lang="en-US" b="1" i="1" dirty="0"/>
              <a:t>Faith ◊ Service ◊ Integrity ◊ Responsibility ◊ Truth ◊ Excellence</a:t>
            </a: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3415106922"/>
              </p:ext>
            </p:extLst>
          </p:nvPr>
        </p:nvGraphicFramePr>
        <p:xfrm>
          <a:off x="7524750" y="260350"/>
          <a:ext cx="1219200" cy="1112838"/>
        </p:xfrm>
        <a:graphic>
          <a:graphicData uri="http://schemas.openxmlformats.org/presentationml/2006/ole">
            <mc:AlternateContent xmlns:mc="http://schemas.openxmlformats.org/markup-compatibility/2006">
              <mc:Choice xmlns:v="urn:schemas-microsoft-com:vml" Requires="v">
                <p:oleObj spid="_x0000_s6165" r:id="rId3" imgW="3504762" imgH="3200000" progId="">
                  <p:embed/>
                </p:oleObj>
              </mc:Choice>
              <mc:Fallback>
                <p:oleObj r:id="rId3" imgW="3504762" imgH="3200000" progId="">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260350"/>
                        <a:ext cx="12192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31524" y="5939988"/>
            <a:ext cx="7992888" cy="369332"/>
          </a:xfrm>
          <a:prstGeom prst="rect">
            <a:avLst/>
          </a:prstGeom>
        </p:spPr>
        <p:txBody>
          <a:bodyPr wrap="square">
            <a:spAutoFit/>
          </a:bodyPr>
          <a:lstStyle/>
          <a:p>
            <a:pPr algn="ctr"/>
            <a:r>
              <a:rPr lang="en-US" b="1" i="1" dirty="0" smtClean="0"/>
              <a:t>~Working in Partnership for Success~</a:t>
            </a:r>
            <a:endParaRPr lang="en-GB" dirty="0"/>
          </a:p>
        </p:txBody>
      </p:sp>
    </p:spTree>
    <p:extLst>
      <p:ext uri="{BB962C8B-B14F-4D97-AF65-F5344CB8AC3E}">
        <p14:creationId xmlns:p14="http://schemas.microsoft.com/office/powerpoint/2010/main" val="3586757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Michelle\AppData\Local\Microsoft\Windows\Temporary Internet Files\Content.IE5\3IQ9ZNFD\keep-calm-because-we-have-a-plan-1[1].png"/>
          <p:cNvPicPr>
            <a:picLocks noChangeAspect="1" noChangeArrowheads="1"/>
          </p:cNvPicPr>
          <p:nvPr/>
        </p:nvPicPr>
        <p:blipFill>
          <a:blip r:embed="rId2" cstate="print"/>
          <a:srcRect/>
          <a:stretch>
            <a:fillRect/>
          </a:stretch>
        </p:blipFill>
        <p:spPr bwMode="auto">
          <a:xfrm>
            <a:off x="1714500" y="95250"/>
            <a:ext cx="5715000" cy="6667500"/>
          </a:xfrm>
          <a:prstGeom prst="rect">
            <a:avLst/>
          </a:prstGeom>
          <a:noFill/>
        </p:spPr>
      </p:pic>
    </p:spTree>
    <p:extLst>
      <p:ext uri="{BB962C8B-B14F-4D97-AF65-F5344CB8AC3E}">
        <p14:creationId xmlns:p14="http://schemas.microsoft.com/office/powerpoint/2010/main" val="28897383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710</TotalTime>
  <Words>1106</Words>
  <Application>Microsoft Office PowerPoint</Application>
  <PresentationFormat>On-screen Show (4:3)</PresentationFormat>
  <Paragraphs>173</Paragraphs>
  <Slides>26</Slides>
  <Notes>3</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26</vt:i4>
      </vt:variant>
    </vt:vector>
  </HeadingPairs>
  <TitlesOfParts>
    <vt:vector size="27" baseType="lpstr">
      <vt:lpstr>Civic</vt:lpstr>
      <vt:lpstr>Welcome</vt:lpstr>
      <vt:lpstr>The Past Year at Crowmarsh</vt:lpstr>
      <vt:lpstr>Achievements and Progress……</vt:lpstr>
      <vt:lpstr>Safeguarding Updates</vt:lpstr>
      <vt:lpstr>External Changes….</vt:lpstr>
      <vt:lpstr>Teaching Children How to Learn…..</vt:lpstr>
      <vt:lpstr>Find out more…..</vt:lpstr>
      <vt:lpstr>Our children at the end of primary…..</vt:lpstr>
      <vt:lpstr>PowerPoint Presentation</vt:lpstr>
      <vt:lpstr>School Development</vt:lpstr>
      <vt:lpstr>School Development Plan</vt:lpstr>
      <vt:lpstr>Effectiveness Of  Leadership &amp; Management</vt:lpstr>
      <vt:lpstr>Effectiveness of Early Years Provision</vt:lpstr>
      <vt:lpstr>Quality of teaching, learning &amp; assessment </vt:lpstr>
      <vt:lpstr>Outcomes for Pupils</vt:lpstr>
      <vt:lpstr>Personal development, behaviour &amp; welfare</vt:lpstr>
      <vt:lpstr>School Development Plan</vt:lpstr>
      <vt:lpstr>PowerPoint Presentation</vt:lpstr>
      <vt:lpstr>The rationale for the removal of levels….</vt:lpstr>
      <vt:lpstr>The rationale for the removal of levels….</vt:lpstr>
      <vt:lpstr>The benefits of assessment without levels </vt:lpstr>
      <vt:lpstr>Why Do We Assess?</vt:lpstr>
      <vt:lpstr>Purple Learners</vt:lpstr>
      <vt:lpstr>Why Has Work Been Marked?</vt:lpstr>
      <vt:lpstr>Academies Update…</vt:lpstr>
      <vt:lpstr>Academies Update….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Past Year at Crowmarsh</dc:title>
  <dc:creator>FBarton</dc:creator>
  <cp:lastModifiedBy>FBarton</cp:lastModifiedBy>
  <cp:revision>24</cp:revision>
  <cp:lastPrinted>2016-05-06T17:19:48Z</cp:lastPrinted>
  <dcterms:created xsi:type="dcterms:W3CDTF">2016-05-04T22:49:45Z</dcterms:created>
  <dcterms:modified xsi:type="dcterms:W3CDTF">2016-05-06T19:40:24Z</dcterms:modified>
</cp:coreProperties>
</file>