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301" r:id="rId2"/>
    <p:sldId id="302" r:id="rId3"/>
    <p:sldId id="256" r:id="rId4"/>
    <p:sldId id="257" r:id="rId5"/>
    <p:sldId id="258" r:id="rId6"/>
    <p:sldId id="305" r:id="rId7"/>
    <p:sldId id="260" r:id="rId8"/>
    <p:sldId id="304" r:id="rId9"/>
    <p:sldId id="271" r:id="rId10"/>
    <p:sldId id="263" r:id="rId11"/>
    <p:sldId id="261" r:id="rId12"/>
    <p:sldId id="312" r:id="rId13"/>
    <p:sldId id="266" r:id="rId14"/>
    <p:sldId id="307" r:id="rId15"/>
    <p:sldId id="262" r:id="rId16"/>
    <p:sldId id="265" r:id="rId17"/>
    <p:sldId id="308" r:id="rId18"/>
    <p:sldId id="264" r:id="rId19"/>
    <p:sldId id="267" r:id="rId20"/>
    <p:sldId id="270" r:id="rId21"/>
    <p:sldId id="309" r:id="rId22"/>
    <p:sldId id="269" r:id="rId23"/>
    <p:sldId id="268" r:id="rId24"/>
    <p:sldId id="272" r:id="rId25"/>
    <p:sldId id="273" r:id="rId26"/>
    <p:sldId id="277" r:id="rId27"/>
    <p:sldId id="276" r:id="rId28"/>
    <p:sldId id="275" r:id="rId29"/>
    <p:sldId id="274" r:id="rId30"/>
    <p:sldId id="280" r:id="rId31"/>
    <p:sldId id="311" r:id="rId32"/>
    <p:sldId id="279" r:id="rId33"/>
    <p:sldId id="284" r:id="rId34"/>
    <p:sldId id="283" r:id="rId35"/>
    <p:sldId id="313" r:id="rId36"/>
    <p:sldId id="282" r:id="rId37"/>
    <p:sldId id="281" r:id="rId38"/>
    <p:sldId id="285" r:id="rId39"/>
    <p:sldId id="286" r:id="rId40"/>
    <p:sldId id="314" r:id="rId41"/>
    <p:sldId id="287" r:id="rId42"/>
    <p:sldId id="288" r:id="rId43"/>
    <p:sldId id="289" r:id="rId44"/>
    <p:sldId id="290" r:id="rId45"/>
    <p:sldId id="316" r:id="rId46"/>
    <p:sldId id="291" r:id="rId47"/>
    <p:sldId id="292" r:id="rId48"/>
    <p:sldId id="315" r:id="rId49"/>
    <p:sldId id="293" r:id="rId50"/>
    <p:sldId id="295" r:id="rId51"/>
    <p:sldId id="296" r:id="rId52"/>
    <p:sldId id="298" r:id="rId53"/>
    <p:sldId id="299" r:id="rId54"/>
    <p:sldId id="300" r:id="rId55"/>
    <p:sldId id="303"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33B0FF7-710E-4732-96D9-CB12E151092B}" type="datetimeFigureOut">
              <a:rPr lang="en-GB" smtClean="0"/>
              <a:t>06/05/2016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E1D07F0-7566-46C3-A006-9E916D0E23F7}" type="slidenum">
              <a:rPr lang="en-GB" smtClean="0"/>
              <a:t>‹#›</a:t>
            </a:fld>
            <a:endParaRPr lang="en-GB"/>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33B0FF7-710E-4732-96D9-CB12E151092B}" type="datetimeFigureOut">
              <a:rPr lang="en-GB" smtClean="0"/>
              <a:t>06/05/2016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E1D07F0-7566-46C3-A006-9E916D0E23F7}" type="slidenum">
              <a:rPr lang="en-GB" smtClean="0"/>
              <a:t>‹#›</a:t>
            </a:fld>
            <a:endParaRPr lang="en-GB"/>
          </a:p>
        </p:txBody>
      </p:sp>
    </p:spTree>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33B0FF7-710E-4732-96D9-CB12E151092B}" type="datetimeFigureOut">
              <a:rPr lang="en-GB" smtClean="0"/>
              <a:t>06/05/2016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E1D07F0-7566-46C3-A006-9E916D0E23F7}" type="slidenum">
              <a:rPr lang="en-GB" smtClean="0"/>
              <a:t>‹#›</a:t>
            </a:fld>
            <a:endParaRPr lang="en-GB"/>
          </a:p>
        </p:txBody>
      </p:sp>
    </p:spTree>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33B0FF7-710E-4732-96D9-CB12E151092B}" type="datetimeFigureOut">
              <a:rPr lang="en-GB" smtClean="0"/>
              <a:t>06/05/2016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E1D07F0-7566-46C3-A006-9E916D0E23F7}" type="slidenum">
              <a:rPr lang="en-GB" smtClean="0"/>
              <a:t>‹#›</a:t>
            </a:fld>
            <a:endParaRPr lang="en-GB"/>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33B0FF7-710E-4732-96D9-CB12E151092B}" type="datetimeFigureOut">
              <a:rPr lang="en-GB" smtClean="0"/>
              <a:t>06/05/2016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E1D07F0-7566-46C3-A006-9E916D0E23F7}" type="slidenum">
              <a:rPr lang="en-GB" smtClean="0"/>
              <a:t>‹#›</a:t>
            </a:fld>
            <a:endParaRPr lang="en-GB"/>
          </a:p>
        </p:txBody>
      </p:sp>
    </p:spTree>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33B0FF7-710E-4732-96D9-CB12E151092B}" type="datetimeFigureOut">
              <a:rPr lang="en-GB" smtClean="0"/>
              <a:t>06/05/2016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E1D07F0-7566-46C3-A006-9E916D0E23F7}" type="slidenum">
              <a:rPr lang="en-GB" smtClean="0"/>
              <a:t>‹#›</a:t>
            </a:fld>
            <a:endParaRPr lang="en-GB"/>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33B0FF7-710E-4732-96D9-CB12E151092B}" type="datetimeFigureOut">
              <a:rPr lang="en-GB" smtClean="0"/>
              <a:t>06/05/2016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E1D07F0-7566-46C3-A006-9E916D0E23F7}" type="slidenum">
              <a:rPr lang="en-GB" smtClean="0"/>
              <a:t>‹#›</a:t>
            </a:fld>
            <a:endParaRPr lang="en-GB"/>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33B0FF7-710E-4732-96D9-CB12E151092B}" type="datetimeFigureOut">
              <a:rPr lang="en-GB" smtClean="0"/>
              <a:t>06/05/2016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E1D07F0-7566-46C3-A006-9E916D0E23F7}" type="slidenum">
              <a:rPr lang="en-GB" smtClean="0"/>
              <a:t>‹#›</a:t>
            </a:fld>
            <a:endParaRPr lang="en-GB"/>
          </a:p>
        </p:txBody>
      </p:sp>
    </p:spTree>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3B0FF7-710E-4732-96D9-CB12E151092B}" type="datetimeFigureOut">
              <a:rPr lang="en-GB" smtClean="0"/>
              <a:t>06/05/2016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E1D07F0-7566-46C3-A006-9E916D0E23F7}" type="slidenum">
              <a:rPr lang="en-GB" smtClean="0"/>
              <a:t>‹#›</a:t>
            </a:fld>
            <a:endParaRPr lang="en-GB"/>
          </a:p>
        </p:txBody>
      </p:sp>
    </p:spTree>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33B0FF7-710E-4732-96D9-CB12E151092B}" type="datetimeFigureOut">
              <a:rPr lang="en-GB" smtClean="0"/>
              <a:t>06/05/2016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E1D07F0-7566-46C3-A006-9E916D0E23F7}" type="slidenum">
              <a:rPr lang="en-GB" smtClean="0"/>
              <a:t>‹#›</a:t>
            </a:fld>
            <a:endParaRPr lang="en-GB"/>
          </a:p>
        </p:txBody>
      </p:sp>
    </p:spTree>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33B0FF7-710E-4732-96D9-CB12E151092B}" type="datetimeFigureOut">
              <a:rPr lang="en-GB" smtClean="0"/>
              <a:t>06/05/2016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E1D07F0-7566-46C3-A006-9E916D0E23F7}" type="slidenum">
              <a:rPr lang="en-GB" smtClean="0"/>
              <a:t>‹#›</a:t>
            </a:fld>
            <a:endParaRPr lang="en-GB"/>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333B0FF7-710E-4732-96D9-CB12E151092B}" type="datetimeFigureOut">
              <a:rPr lang="en-GB" smtClean="0"/>
              <a:t>06/05/2016</a:t>
            </a:fld>
            <a:endParaRPr lang="en-GB"/>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GB"/>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FE1D07F0-7566-46C3-A006-9E916D0E23F7}"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3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23528" y="5445224"/>
            <a:ext cx="8208912" cy="1296144"/>
          </a:xfrm>
        </p:spPr>
        <p:txBody>
          <a:bodyPr>
            <a:normAutofit lnSpcReduction="10000"/>
          </a:bodyPr>
          <a:lstStyle/>
          <a:p>
            <a:pPr algn="ctr"/>
            <a:endParaRPr lang="en-GB" dirty="0" smtClean="0"/>
          </a:p>
          <a:p>
            <a:pPr algn="ctr"/>
            <a:r>
              <a:rPr lang="en-GB" dirty="0" err="1" smtClean="0"/>
              <a:t>Crowmarsh</a:t>
            </a:r>
            <a:r>
              <a:rPr lang="en-GB" dirty="0" smtClean="0"/>
              <a:t> Gifford Church of England Primary School</a:t>
            </a:r>
          </a:p>
          <a:p>
            <a:pPr algn="ctr"/>
            <a:r>
              <a:rPr lang="en-GB" dirty="0" smtClean="0"/>
              <a:t>A Snapshot of 2015-2016</a:t>
            </a:r>
            <a:endParaRPr lang="en-GB" dirty="0"/>
          </a:p>
        </p:txBody>
      </p:sp>
      <p:sp>
        <p:nvSpPr>
          <p:cNvPr id="3" name="Title 2"/>
          <p:cNvSpPr>
            <a:spLocks noGrp="1"/>
          </p:cNvSpPr>
          <p:nvPr>
            <p:ph type="ctrTitle"/>
          </p:nvPr>
        </p:nvSpPr>
        <p:spPr>
          <a:xfrm>
            <a:off x="1115616" y="404664"/>
            <a:ext cx="7175351" cy="1793167"/>
          </a:xfrm>
        </p:spPr>
        <p:txBody>
          <a:bodyPr/>
          <a:lstStyle/>
          <a:p>
            <a:pPr marL="182880" indent="0">
              <a:buNone/>
            </a:pPr>
            <a:r>
              <a:rPr lang="en-GB" dirty="0" smtClean="0"/>
              <a:t>This is Our School…</a:t>
            </a:r>
            <a:endParaRPr lang="en-GB" dirty="0"/>
          </a:p>
        </p:txBody>
      </p:sp>
      <p:pic>
        <p:nvPicPr>
          <p:cNvPr id="2050" name="Picture 2" descr="https://pbs.twimg.com/media/CdqLV72WwAATX5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1536246"/>
            <a:ext cx="4896544" cy="3860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8555390"/>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sz="quarter" idx="13"/>
          </p:nvPr>
        </p:nvSpPr>
        <p:spPr/>
        <p:txBody>
          <a:bodyPr/>
          <a:lstStyle/>
          <a:p>
            <a:endParaRPr lang="en-GB"/>
          </a:p>
        </p:txBody>
      </p:sp>
      <p:pic>
        <p:nvPicPr>
          <p:cNvPr id="7170" name="Picture 2" descr="https://pbs.twimg.com/media/COiITUhWEAAUyk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59065"/>
            <a:ext cx="7704856" cy="575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4230524"/>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p:cTn id="7" dur="1000" fill="hold"/>
                                        <p:tgtEl>
                                          <p:spTgt spid="7170"/>
                                        </p:tgtEl>
                                        <p:attrNameLst>
                                          <p:attrName>ppt_w</p:attrName>
                                        </p:attrNameLst>
                                      </p:cBhvr>
                                      <p:tavLst>
                                        <p:tav tm="0">
                                          <p:val>
                                            <p:fltVal val="0"/>
                                          </p:val>
                                        </p:tav>
                                        <p:tav tm="100000">
                                          <p:val>
                                            <p:strVal val="#ppt_w"/>
                                          </p:val>
                                        </p:tav>
                                      </p:tavLst>
                                    </p:anim>
                                    <p:anim calcmode="lin" valueType="num">
                                      <p:cBhvr>
                                        <p:cTn id="8" dur="1000" fill="hold"/>
                                        <p:tgtEl>
                                          <p:spTgt spid="7170"/>
                                        </p:tgtEl>
                                        <p:attrNameLst>
                                          <p:attrName>ppt_h</p:attrName>
                                        </p:attrNameLst>
                                      </p:cBhvr>
                                      <p:tavLst>
                                        <p:tav tm="0">
                                          <p:val>
                                            <p:fltVal val="0"/>
                                          </p:val>
                                        </p:tav>
                                        <p:tav tm="100000">
                                          <p:val>
                                            <p:strVal val="#ppt_h"/>
                                          </p:val>
                                        </p:tav>
                                      </p:tavLst>
                                    </p:anim>
                                    <p:anim calcmode="lin" valueType="num">
                                      <p:cBhvr>
                                        <p:cTn id="9" dur="1000" fill="hold"/>
                                        <p:tgtEl>
                                          <p:spTgt spid="7170"/>
                                        </p:tgtEl>
                                        <p:attrNameLst>
                                          <p:attrName>style.rotation</p:attrName>
                                        </p:attrNameLst>
                                      </p:cBhvr>
                                      <p:tavLst>
                                        <p:tav tm="0">
                                          <p:val>
                                            <p:fltVal val="90"/>
                                          </p:val>
                                        </p:tav>
                                        <p:tav tm="100000">
                                          <p:val>
                                            <p:fltVal val="0"/>
                                          </p:val>
                                        </p:tav>
                                      </p:tavLst>
                                    </p:anim>
                                    <p:animEffect transition="in" filter="fade">
                                      <p:cBhvr>
                                        <p:cTn id="10" dur="1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sz="quarter" idx="13"/>
          </p:nvPr>
        </p:nvSpPr>
        <p:spPr/>
        <p:txBody>
          <a:bodyPr/>
          <a:lstStyle/>
          <a:p>
            <a:endParaRPr lang="en-GB"/>
          </a:p>
        </p:txBody>
      </p:sp>
      <p:pic>
        <p:nvPicPr>
          <p:cNvPr id="8194" name="Picture 2" descr="https://pbs.twimg.com/media/COiJEGpWoAAp0P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620688"/>
            <a:ext cx="7272808" cy="5430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585896"/>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circle(in)">
                                      <p:cBhvr>
                                        <p:cTn id="7" dur="20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988840"/>
            <a:ext cx="8640960" cy="1143000"/>
          </a:xfrm>
        </p:spPr>
        <p:txBody>
          <a:bodyPr/>
          <a:lstStyle/>
          <a:p>
            <a:pPr marL="0" indent="0" algn="ctr">
              <a:buNone/>
            </a:pPr>
            <a:r>
              <a:rPr lang="en-GB" dirty="0" smtClean="0"/>
              <a:t>“My favourite thing is learning.  I NEVER give up!”</a:t>
            </a:r>
            <a:br>
              <a:rPr lang="en-GB" dirty="0" smtClean="0"/>
            </a:br>
            <a:r>
              <a:rPr lang="en-GB" dirty="0"/>
              <a:t/>
            </a:r>
            <a:br>
              <a:rPr lang="en-GB" dirty="0"/>
            </a:br>
            <a:r>
              <a:rPr lang="en-GB" dirty="0" smtClean="0"/>
              <a:t>~Sophie Year R~</a:t>
            </a:r>
            <a:endParaRPr lang="en-GB" dirty="0"/>
          </a:p>
        </p:txBody>
      </p:sp>
    </p:spTree>
    <p:extLst>
      <p:ext uri="{BB962C8B-B14F-4D97-AF65-F5344CB8AC3E}">
        <p14:creationId xmlns:p14="http://schemas.microsoft.com/office/powerpoint/2010/main" val="893828433"/>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sz="quarter" idx="13"/>
          </p:nvPr>
        </p:nvSpPr>
        <p:spPr/>
        <p:txBody>
          <a:bodyPr/>
          <a:lstStyle/>
          <a:p>
            <a:endParaRPr lang="en-GB"/>
          </a:p>
        </p:txBody>
      </p:sp>
      <p:pic>
        <p:nvPicPr>
          <p:cNvPr id="9218" name="Picture 2" descr="https://pbs.twimg.com/media/COiIChAWIAADZLv.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404664"/>
            <a:ext cx="7848872" cy="5860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7551120"/>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randombar(horizontal)">
                                      <p:cBhvr>
                                        <p:cTn id="7"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772816"/>
            <a:ext cx="8496944" cy="1143000"/>
          </a:xfrm>
        </p:spPr>
        <p:txBody>
          <a:bodyPr/>
          <a:lstStyle/>
          <a:p>
            <a:pPr marL="0" indent="0" algn="ctr">
              <a:buNone/>
            </a:pPr>
            <a:r>
              <a:rPr lang="en-GB" dirty="0" smtClean="0"/>
              <a:t>All of our teachers always help us learn.  Our school encourages us to learn from our mistakes!</a:t>
            </a:r>
            <a:br>
              <a:rPr lang="en-GB" dirty="0" smtClean="0"/>
            </a:br>
            <a:r>
              <a:rPr lang="en-GB" dirty="0"/>
              <a:t/>
            </a:r>
            <a:br>
              <a:rPr lang="en-GB" dirty="0"/>
            </a:br>
            <a:r>
              <a:rPr lang="en-GB" dirty="0" smtClean="0"/>
              <a:t>~Year 3~ </a:t>
            </a:r>
            <a:br>
              <a:rPr lang="en-GB" dirty="0" smtClean="0"/>
            </a:br>
            <a:endParaRPr lang="en-GB" dirty="0"/>
          </a:p>
        </p:txBody>
      </p:sp>
    </p:spTree>
    <p:extLst>
      <p:ext uri="{BB962C8B-B14F-4D97-AF65-F5344CB8AC3E}">
        <p14:creationId xmlns:p14="http://schemas.microsoft.com/office/powerpoint/2010/main" val="636551155"/>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sz="quarter" idx="13"/>
          </p:nvPr>
        </p:nvSpPr>
        <p:spPr/>
        <p:txBody>
          <a:bodyPr/>
          <a:lstStyle/>
          <a:p>
            <a:endParaRPr lang="en-GB"/>
          </a:p>
        </p:txBody>
      </p:sp>
      <p:pic>
        <p:nvPicPr>
          <p:cNvPr id="6146" name="Picture 2" descr="https://pbs.twimg.com/media/COTjFAhWwAIwMv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077" y="404663"/>
            <a:ext cx="7920880" cy="5914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9613697"/>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additive="base">
                                        <p:cTn id="7" dur="500" fill="hold"/>
                                        <p:tgtEl>
                                          <p:spTgt spid="6146"/>
                                        </p:tgtEl>
                                        <p:attrNameLst>
                                          <p:attrName>ppt_x</p:attrName>
                                        </p:attrNameLst>
                                      </p:cBhvr>
                                      <p:tavLst>
                                        <p:tav tm="0">
                                          <p:val>
                                            <p:strVal val="#ppt_x"/>
                                          </p:val>
                                        </p:tav>
                                        <p:tav tm="100000">
                                          <p:val>
                                            <p:strVal val="#ppt_x"/>
                                          </p:val>
                                        </p:tav>
                                      </p:tavLst>
                                    </p:anim>
                                    <p:anim calcmode="lin" valueType="num">
                                      <p:cBhvr additive="base">
                                        <p:cTn id="8"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lstStyle/>
          <a:p>
            <a:endParaRPr lang="en-GB" dirty="0"/>
          </a:p>
        </p:txBody>
      </p:sp>
      <p:pic>
        <p:nvPicPr>
          <p:cNvPr id="10242" name="Picture 2" descr="https://pbs.twimg.com/media/CPbkmhDWsAAWkd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0648"/>
            <a:ext cx="4032448" cy="5403481"/>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s://pbs.twimg.com/media/CPgx5qIWUAAO69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250451"/>
            <a:ext cx="4567671" cy="612068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1870" y="5949280"/>
            <a:ext cx="5956243" cy="1143000"/>
          </a:xfrm>
        </p:spPr>
        <p:txBody>
          <a:bodyPr/>
          <a:lstStyle/>
          <a:p>
            <a:pPr marL="0" indent="0">
              <a:buNone/>
            </a:pPr>
            <a:r>
              <a:rPr lang="en-GB" dirty="0" smtClean="0">
                <a:solidFill>
                  <a:schemeClr val="tx1"/>
                </a:solidFill>
              </a:rPr>
              <a:t>PE with Mr Shorter…</a:t>
            </a:r>
            <a:endParaRPr lang="en-GB" dirty="0">
              <a:solidFill>
                <a:schemeClr val="tx1"/>
              </a:solidFill>
            </a:endParaRPr>
          </a:p>
        </p:txBody>
      </p:sp>
    </p:spTree>
    <p:extLst>
      <p:ext uri="{BB962C8B-B14F-4D97-AF65-F5344CB8AC3E}">
        <p14:creationId xmlns:p14="http://schemas.microsoft.com/office/powerpoint/2010/main" val="1617102102"/>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circle(in)">
                                      <p:cBhvr>
                                        <p:cTn id="7" dur="20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244"/>
                                        </p:tgtEl>
                                        <p:attrNameLst>
                                          <p:attrName>style.visibility</p:attrName>
                                        </p:attrNameLst>
                                      </p:cBhvr>
                                      <p:to>
                                        <p:strVal val="visible"/>
                                      </p:to>
                                    </p:set>
                                    <p:animEffect transition="in" filter="wheel(1)">
                                      <p:cBhvr>
                                        <p:cTn id="12" dur="20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48680"/>
            <a:ext cx="9144000" cy="1143000"/>
          </a:xfrm>
        </p:spPr>
        <p:txBody>
          <a:bodyPr/>
          <a:lstStyle/>
          <a:p>
            <a:pPr marL="0" indent="0" algn="ctr">
              <a:buNone/>
            </a:pPr>
            <a:r>
              <a:rPr lang="en-GB" dirty="0" smtClean="0"/>
              <a:t>Our Collective Worships are good because we talk about perseverance, resilience, grit and all that – tis is what makes us a very good school.</a:t>
            </a:r>
            <a:br>
              <a:rPr lang="en-GB" dirty="0" smtClean="0"/>
            </a:br>
            <a:r>
              <a:rPr lang="en-GB" dirty="0" smtClean="0"/>
              <a:t/>
            </a:r>
            <a:br>
              <a:rPr lang="en-GB" dirty="0" smtClean="0"/>
            </a:br>
            <a:r>
              <a:rPr lang="en-GB" dirty="0" smtClean="0"/>
              <a:t>~Oliver Year 2~</a:t>
            </a:r>
            <a:endParaRPr lang="en-GB" dirty="0"/>
          </a:p>
        </p:txBody>
      </p:sp>
    </p:spTree>
    <p:extLst>
      <p:ext uri="{BB962C8B-B14F-4D97-AF65-F5344CB8AC3E}">
        <p14:creationId xmlns:p14="http://schemas.microsoft.com/office/powerpoint/2010/main" val="784984429"/>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715000"/>
            <a:ext cx="8305800" cy="1143000"/>
          </a:xfrm>
        </p:spPr>
        <p:txBody>
          <a:bodyPr/>
          <a:lstStyle/>
          <a:p>
            <a:pPr marL="0" indent="0">
              <a:buNone/>
            </a:pPr>
            <a:r>
              <a:rPr lang="en-GB" dirty="0" smtClean="0"/>
              <a:t>Purple Learners Everywhere!</a:t>
            </a:r>
            <a:endParaRPr lang="en-GB" dirty="0"/>
          </a:p>
        </p:txBody>
      </p:sp>
      <p:sp>
        <p:nvSpPr>
          <p:cNvPr id="3" name="Content Placeholder 2"/>
          <p:cNvSpPr>
            <a:spLocks noGrp="1"/>
          </p:cNvSpPr>
          <p:nvPr>
            <p:ph sz="quarter" idx="13"/>
          </p:nvPr>
        </p:nvSpPr>
        <p:spPr/>
        <p:txBody>
          <a:bodyPr/>
          <a:lstStyle/>
          <a:p>
            <a:endParaRPr lang="en-GB"/>
          </a:p>
        </p:txBody>
      </p:sp>
      <p:pic>
        <p:nvPicPr>
          <p:cNvPr id="11266" name="Picture 2" descr="https://pbs.twimg.com/media/CPblH8RWUAA0xx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267" y="260648"/>
            <a:ext cx="5715000"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4118939"/>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fade">
                                      <p:cBhvr>
                                        <p:cTn id="7" dur="1000"/>
                                        <p:tgtEl>
                                          <p:spTgt spid="11266"/>
                                        </p:tgtEl>
                                      </p:cBhvr>
                                    </p:animEffect>
                                    <p:anim calcmode="lin" valueType="num">
                                      <p:cBhvr>
                                        <p:cTn id="8" dur="1000" fill="hold"/>
                                        <p:tgtEl>
                                          <p:spTgt spid="11266"/>
                                        </p:tgtEl>
                                        <p:attrNameLst>
                                          <p:attrName>ppt_x</p:attrName>
                                        </p:attrNameLst>
                                      </p:cBhvr>
                                      <p:tavLst>
                                        <p:tav tm="0">
                                          <p:val>
                                            <p:strVal val="#ppt_x"/>
                                          </p:val>
                                        </p:tav>
                                        <p:tav tm="100000">
                                          <p:val>
                                            <p:strVal val="#ppt_x"/>
                                          </p:val>
                                        </p:tav>
                                      </p:tavLst>
                                    </p:anim>
                                    <p:anim calcmode="lin" valueType="num">
                                      <p:cBhvr>
                                        <p:cTn id="9" dur="1000" fill="hold"/>
                                        <p:tgtEl>
                                          <p:spTgt spid="112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4" y="5715000"/>
            <a:ext cx="7416824" cy="1143000"/>
          </a:xfrm>
        </p:spPr>
        <p:txBody>
          <a:bodyPr/>
          <a:lstStyle/>
          <a:p>
            <a:pPr marL="0" indent="0">
              <a:buNone/>
            </a:pPr>
            <a:r>
              <a:rPr lang="en-GB" dirty="0" smtClean="0"/>
              <a:t>Art, Design &amp;Technology</a:t>
            </a:r>
            <a:endParaRPr lang="en-GB" dirty="0"/>
          </a:p>
        </p:txBody>
      </p:sp>
      <p:sp>
        <p:nvSpPr>
          <p:cNvPr id="3" name="Content Placeholder 2"/>
          <p:cNvSpPr>
            <a:spLocks noGrp="1"/>
          </p:cNvSpPr>
          <p:nvPr>
            <p:ph sz="quarter" idx="13"/>
          </p:nvPr>
        </p:nvSpPr>
        <p:spPr/>
        <p:txBody>
          <a:bodyPr/>
          <a:lstStyle/>
          <a:p>
            <a:endParaRPr lang="en-GB"/>
          </a:p>
        </p:txBody>
      </p:sp>
      <p:pic>
        <p:nvPicPr>
          <p:cNvPr id="12290" name="Picture 2" descr="https://pbs.twimg.com/media/CPg0jNCWgAEnVF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764704"/>
            <a:ext cx="4821964" cy="3600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s://pbs.twimg.com/media/COEDWbWWsAAWLr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260648"/>
            <a:ext cx="4176464" cy="5256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9931422"/>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2290"/>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heel(1)">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196752"/>
            <a:ext cx="8496944" cy="1143000"/>
          </a:xfrm>
        </p:spPr>
        <p:txBody>
          <a:bodyPr/>
          <a:lstStyle/>
          <a:p>
            <a:pPr marL="0" indent="0" algn="ctr">
              <a:buNone/>
            </a:pPr>
            <a:r>
              <a:rPr lang="en-GB" dirty="0" smtClean="0">
                <a:effectLst/>
              </a:rPr>
              <a:t>“No </a:t>
            </a:r>
            <a:r>
              <a:rPr lang="en-GB" dirty="0">
                <a:effectLst/>
              </a:rPr>
              <a:t>matter what your ability is, effort is what ignites that ability and turns it into accomplishment</a:t>
            </a:r>
            <a:r>
              <a:rPr lang="en-GB" dirty="0" smtClean="0">
                <a:effectLst/>
              </a:rPr>
              <a:t>.” </a:t>
            </a:r>
            <a:br>
              <a:rPr lang="en-GB" dirty="0" smtClean="0">
                <a:effectLst/>
              </a:rPr>
            </a:br>
            <a:r>
              <a:rPr lang="en-GB" dirty="0">
                <a:effectLst/>
              </a:rPr>
              <a:t/>
            </a:r>
            <a:br>
              <a:rPr lang="en-GB" dirty="0">
                <a:effectLst/>
              </a:rPr>
            </a:br>
            <a:r>
              <a:rPr lang="en-GB" dirty="0" smtClean="0">
                <a:effectLst/>
              </a:rPr>
              <a:t>~Carol </a:t>
            </a:r>
            <a:r>
              <a:rPr lang="en-GB" dirty="0" err="1" smtClean="0">
                <a:effectLst/>
              </a:rPr>
              <a:t>Dweck</a:t>
            </a:r>
            <a:r>
              <a:rPr lang="en-GB" dirty="0" smtClean="0">
                <a:effectLst/>
              </a:rPr>
              <a:t>~</a:t>
            </a:r>
            <a:r>
              <a:rPr lang="en-GB" dirty="0">
                <a:effectLst/>
              </a:rPr>
              <a:t> </a:t>
            </a:r>
            <a:br>
              <a:rPr lang="en-GB" dirty="0">
                <a:effectLst/>
              </a:rPr>
            </a:br>
            <a:endParaRPr lang="en-GB" dirty="0"/>
          </a:p>
        </p:txBody>
      </p:sp>
    </p:spTree>
    <p:extLst>
      <p:ext uri="{BB962C8B-B14F-4D97-AF65-F5344CB8AC3E}">
        <p14:creationId xmlns:p14="http://schemas.microsoft.com/office/powerpoint/2010/main" val="1630996321"/>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lstStyle/>
          <a:p>
            <a:endParaRPr lang="en-GB"/>
          </a:p>
        </p:txBody>
      </p:sp>
      <p:pic>
        <p:nvPicPr>
          <p:cNvPr id="13314" name="Picture 2" descr="https://pbs.twimg.com/media/CPu9te2WEAAKE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766" y="85725"/>
            <a:ext cx="5418338" cy="4063754"/>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https://pbs.twimg.com/media/CUQVTqmWwAAfEg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1052736"/>
            <a:ext cx="4130824" cy="550776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763688" y="85725"/>
            <a:ext cx="6984776" cy="1143000"/>
          </a:xfrm>
        </p:spPr>
        <p:txBody>
          <a:bodyPr/>
          <a:lstStyle/>
          <a:p>
            <a:pPr marL="0" indent="0">
              <a:buNone/>
            </a:pPr>
            <a:r>
              <a:rPr lang="en-GB" dirty="0" smtClean="0"/>
              <a:t>Service     </a:t>
            </a:r>
            <a:endParaRPr lang="en-GB" dirty="0"/>
          </a:p>
        </p:txBody>
      </p:sp>
    </p:spTree>
    <p:extLst>
      <p:ext uri="{BB962C8B-B14F-4D97-AF65-F5344CB8AC3E}">
        <p14:creationId xmlns:p14="http://schemas.microsoft.com/office/powerpoint/2010/main" val="214207712"/>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barn(inVertical)">
                                      <p:cBhvr>
                                        <p:cTn id="7" dur="500"/>
                                        <p:tgtEl>
                                          <p:spTgt spid="1331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3316"/>
                                        </p:tgtEl>
                                        <p:attrNameLst>
                                          <p:attrName>style.visibility</p:attrName>
                                        </p:attrNameLst>
                                      </p:cBhvr>
                                      <p:to>
                                        <p:strVal val="visible"/>
                                      </p:to>
                                    </p:set>
                                    <p:animEffect transition="in" filter="circle(in)">
                                      <p:cBhvr>
                                        <p:cTn id="12" dur="20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908720"/>
            <a:ext cx="8568952" cy="1143000"/>
          </a:xfrm>
        </p:spPr>
        <p:txBody>
          <a:bodyPr/>
          <a:lstStyle/>
          <a:p>
            <a:pPr marL="0" indent="0" algn="ctr">
              <a:buNone/>
            </a:pPr>
            <a:r>
              <a:rPr lang="en-GB" dirty="0" smtClean="0"/>
              <a:t>“If we ever try to give up, our </a:t>
            </a:r>
            <a:r>
              <a:rPr lang="en-GB" dirty="0" err="1" smtClean="0"/>
              <a:t>tachers</a:t>
            </a:r>
            <a:r>
              <a:rPr lang="en-GB" dirty="0" smtClean="0"/>
              <a:t> tell us that we have to keep going – they just say, “you can’t do it YET!”</a:t>
            </a:r>
            <a:br>
              <a:rPr lang="en-GB" dirty="0" smtClean="0"/>
            </a:br>
            <a:r>
              <a:rPr lang="en-GB" dirty="0"/>
              <a:t/>
            </a:r>
            <a:br>
              <a:rPr lang="en-GB" dirty="0"/>
            </a:br>
            <a:r>
              <a:rPr lang="en-GB" dirty="0" smtClean="0"/>
              <a:t>~Year 3~</a:t>
            </a:r>
            <a:endParaRPr lang="en-GB" dirty="0"/>
          </a:p>
        </p:txBody>
      </p:sp>
    </p:spTree>
    <p:extLst>
      <p:ext uri="{BB962C8B-B14F-4D97-AF65-F5344CB8AC3E}">
        <p14:creationId xmlns:p14="http://schemas.microsoft.com/office/powerpoint/2010/main" val="1866127230"/>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568" y="4581128"/>
            <a:ext cx="5428310" cy="1143000"/>
          </a:xfrm>
        </p:spPr>
        <p:txBody>
          <a:bodyPr/>
          <a:lstStyle/>
          <a:p>
            <a:pPr marL="0" indent="0">
              <a:buNone/>
            </a:pPr>
            <a:r>
              <a:rPr lang="en-GB" dirty="0" smtClean="0"/>
              <a:t>International Schools</a:t>
            </a:r>
            <a:endParaRPr lang="en-GB" dirty="0"/>
          </a:p>
        </p:txBody>
      </p:sp>
      <p:sp>
        <p:nvSpPr>
          <p:cNvPr id="3" name="Content Placeholder 2"/>
          <p:cNvSpPr>
            <a:spLocks noGrp="1"/>
          </p:cNvSpPr>
          <p:nvPr>
            <p:ph sz="quarter" idx="13"/>
          </p:nvPr>
        </p:nvSpPr>
        <p:spPr/>
        <p:txBody>
          <a:bodyPr/>
          <a:lstStyle/>
          <a:p>
            <a:endParaRPr lang="en-GB" dirty="0"/>
          </a:p>
        </p:txBody>
      </p:sp>
      <p:pic>
        <p:nvPicPr>
          <p:cNvPr id="14338" name="Picture 2" descr="https://pbs.twimg.com/media/CQD7VYxWcAAsyP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85725"/>
            <a:ext cx="5715000" cy="4286250"/>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https://pbs.twimg.com/media/CQI3WrwWgAAgVA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1124744"/>
            <a:ext cx="3635896" cy="54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2943379"/>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fade">
                                      <p:cBhvr>
                                        <p:cTn id="7" dur="1000"/>
                                        <p:tgtEl>
                                          <p:spTgt spid="14338"/>
                                        </p:tgtEl>
                                      </p:cBhvr>
                                    </p:animEffect>
                                    <p:anim calcmode="lin" valueType="num">
                                      <p:cBhvr>
                                        <p:cTn id="8" dur="1000" fill="hold"/>
                                        <p:tgtEl>
                                          <p:spTgt spid="14338"/>
                                        </p:tgtEl>
                                        <p:attrNameLst>
                                          <p:attrName>ppt_x</p:attrName>
                                        </p:attrNameLst>
                                      </p:cBhvr>
                                      <p:tavLst>
                                        <p:tav tm="0">
                                          <p:val>
                                            <p:strVal val="#ppt_x"/>
                                          </p:val>
                                        </p:tav>
                                        <p:tav tm="100000">
                                          <p:val>
                                            <p:strVal val="#ppt_x"/>
                                          </p:val>
                                        </p:tav>
                                      </p:tavLst>
                                    </p:anim>
                                    <p:anim calcmode="lin" valueType="num">
                                      <p:cBhvr>
                                        <p:cTn id="9" dur="1000" fill="hold"/>
                                        <p:tgtEl>
                                          <p:spTgt spid="1433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4340"/>
                                        </p:tgtEl>
                                        <p:attrNameLst>
                                          <p:attrName>style.visibility</p:attrName>
                                        </p:attrNameLst>
                                      </p:cBhvr>
                                      <p:to>
                                        <p:strVal val="visible"/>
                                      </p:to>
                                    </p:set>
                                    <p:animEffect transition="in" filter="circle(in)">
                                      <p:cBhvr>
                                        <p:cTn id="14" dur="2000"/>
                                        <p:tgtEl>
                                          <p:spTgt spid="14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528" y="5715000"/>
            <a:ext cx="9144000" cy="1143000"/>
          </a:xfrm>
        </p:spPr>
        <p:txBody>
          <a:bodyPr/>
          <a:lstStyle/>
          <a:p>
            <a:pPr marL="0" indent="0">
              <a:buNone/>
            </a:pPr>
            <a:r>
              <a:rPr lang="en-GB" dirty="0" smtClean="0"/>
              <a:t>Sharing best practice- overseas</a:t>
            </a:r>
            <a:endParaRPr lang="en-GB" dirty="0"/>
          </a:p>
        </p:txBody>
      </p:sp>
      <p:sp>
        <p:nvSpPr>
          <p:cNvPr id="3" name="Content Placeholder 2"/>
          <p:cNvSpPr>
            <a:spLocks noGrp="1"/>
          </p:cNvSpPr>
          <p:nvPr>
            <p:ph sz="quarter" idx="13"/>
          </p:nvPr>
        </p:nvSpPr>
        <p:spPr/>
        <p:txBody>
          <a:bodyPr/>
          <a:lstStyle/>
          <a:p>
            <a:endParaRPr lang="en-GB"/>
          </a:p>
        </p:txBody>
      </p:sp>
      <p:pic>
        <p:nvPicPr>
          <p:cNvPr id="16386" name="Picture 2" descr="https://pbs.twimg.com/media/CQJKGpRW8AALwN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632" y="113046"/>
            <a:ext cx="5218464" cy="3913848"/>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https://pbs.twimg.com/media/CQJzZoUXAAALsl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1484784"/>
            <a:ext cx="571500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1411866"/>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517232"/>
            <a:ext cx="8964488" cy="1143000"/>
          </a:xfrm>
        </p:spPr>
        <p:txBody>
          <a:bodyPr/>
          <a:lstStyle/>
          <a:p>
            <a:pPr marL="0" indent="0">
              <a:buNone/>
            </a:pPr>
            <a:r>
              <a:rPr lang="en-GB" dirty="0" smtClean="0"/>
              <a:t>Everyone taking a challenge…</a:t>
            </a:r>
            <a:endParaRPr lang="en-GB" dirty="0"/>
          </a:p>
        </p:txBody>
      </p:sp>
      <p:sp>
        <p:nvSpPr>
          <p:cNvPr id="3" name="Content Placeholder 2"/>
          <p:cNvSpPr>
            <a:spLocks noGrp="1"/>
          </p:cNvSpPr>
          <p:nvPr>
            <p:ph sz="quarter" idx="13"/>
          </p:nvPr>
        </p:nvSpPr>
        <p:spPr/>
        <p:txBody>
          <a:bodyPr/>
          <a:lstStyle/>
          <a:p>
            <a:endParaRPr lang="en-GB"/>
          </a:p>
        </p:txBody>
      </p:sp>
      <p:pic>
        <p:nvPicPr>
          <p:cNvPr id="17410" name="Picture 2" descr="https://pbs.twimg.com/media/CRClBUEWIAAKDZ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764704"/>
            <a:ext cx="571500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554547"/>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fade">
                                      <p:cBhvr>
                                        <p:cTn id="7" dur="1000"/>
                                        <p:tgtEl>
                                          <p:spTgt spid="17410"/>
                                        </p:tgtEl>
                                      </p:cBhvr>
                                    </p:animEffect>
                                    <p:anim calcmode="lin" valueType="num">
                                      <p:cBhvr>
                                        <p:cTn id="8" dur="1000" fill="hold"/>
                                        <p:tgtEl>
                                          <p:spTgt spid="17410"/>
                                        </p:tgtEl>
                                        <p:attrNameLst>
                                          <p:attrName>ppt_x</p:attrName>
                                        </p:attrNameLst>
                                      </p:cBhvr>
                                      <p:tavLst>
                                        <p:tav tm="0">
                                          <p:val>
                                            <p:strVal val="#ppt_x"/>
                                          </p:val>
                                        </p:tav>
                                        <p:tav tm="100000">
                                          <p:val>
                                            <p:strVal val="#ppt_x"/>
                                          </p:val>
                                        </p:tav>
                                      </p:tavLst>
                                    </p:anim>
                                    <p:anim calcmode="lin" valueType="num">
                                      <p:cBhvr>
                                        <p:cTn id="9" dur="1000" fill="hold"/>
                                        <p:tgtEl>
                                          <p:spTgt spid="174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13" y="4725144"/>
            <a:ext cx="3748277" cy="1143000"/>
          </a:xfrm>
        </p:spPr>
        <p:txBody>
          <a:bodyPr/>
          <a:lstStyle/>
          <a:p>
            <a:pPr marL="0" indent="0">
              <a:buNone/>
            </a:pPr>
            <a:r>
              <a:rPr lang="en-GB" dirty="0" smtClean="0"/>
              <a:t>Amazing PTA</a:t>
            </a:r>
            <a:br>
              <a:rPr lang="en-GB" dirty="0" smtClean="0"/>
            </a:br>
            <a:r>
              <a:rPr lang="en-GB" dirty="0" smtClean="0"/>
              <a:t>Events</a:t>
            </a:r>
            <a:br>
              <a:rPr lang="en-GB" dirty="0" smtClean="0"/>
            </a:br>
            <a:r>
              <a:rPr lang="en-GB" dirty="0" smtClean="0"/>
              <a:t>Volunteering</a:t>
            </a:r>
            <a:endParaRPr lang="en-GB" dirty="0"/>
          </a:p>
        </p:txBody>
      </p:sp>
      <p:sp>
        <p:nvSpPr>
          <p:cNvPr id="3" name="Content Placeholder 2"/>
          <p:cNvSpPr>
            <a:spLocks noGrp="1"/>
          </p:cNvSpPr>
          <p:nvPr>
            <p:ph sz="quarter" idx="13"/>
          </p:nvPr>
        </p:nvSpPr>
        <p:spPr/>
        <p:txBody>
          <a:bodyPr/>
          <a:lstStyle/>
          <a:p>
            <a:endParaRPr lang="en-GB"/>
          </a:p>
        </p:txBody>
      </p:sp>
      <p:pic>
        <p:nvPicPr>
          <p:cNvPr id="18434" name="Picture 2" descr="https://pbs.twimg.com/media/CSBTGloWEAAMa1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188640"/>
            <a:ext cx="5088565" cy="3816424"/>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https://pbs.twimg.com/media/CUVOIgtWoAAaQ8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3852" y="2636912"/>
            <a:ext cx="5240148" cy="3930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3689707"/>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wipe(down)">
                                      <p:cBhvr>
                                        <p:cTn id="7" dur="580">
                                          <p:stCondLst>
                                            <p:cond delay="0"/>
                                          </p:stCondLst>
                                        </p:cTn>
                                        <p:tgtEl>
                                          <p:spTgt spid="18434"/>
                                        </p:tgtEl>
                                      </p:cBhvr>
                                    </p:animEffect>
                                    <p:anim calcmode="lin" valueType="num">
                                      <p:cBhvr>
                                        <p:cTn id="8" dur="1822" tmFilter="0,0; 0.14,0.36; 0.43,0.73; 0.71,0.91; 1.0,1.0">
                                          <p:stCondLst>
                                            <p:cond delay="0"/>
                                          </p:stCondLst>
                                        </p:cTn>
                                        <p:tgtEl>
                                          <p:spTgt spid="1843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843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843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843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8434"/>
                                        </p:tgtEl>
                                        <p:attrNameLst>
                                          <p:attrName>ppt_y</p:attrName>
                                        </p:attrNameLst>
                                      </p:cBhvr>
                                      <p:tavLst>
                                        <p:tav tm="0" fmla="#ppt_y-sin(pi*$)/81">
                                          <p:val>
                                            <p:fltVal val="0"/>
                                          </p:val>
                                        </p:tav>
                                        <p:tav tm="100000">
                                          <p:val>
                                            <p:fltVal val="1"/>
                                          </p:val>
                                        </p:tav>
                                      </p:tavLst>
                                    </p:anim>
                                    <p:animScale>
                                      <p:cBhvr>
                                        <p:cTn id="13" dur="26">
                                          <p:stCondLst>
                                            <p:cond delay="650"/>
                                          </p:stCondLst>
                                        </p:cTn>
                                        <p:tgtEl>
                                          <p:spTgt spid="18434"/>
                                        </p:tgtEl>
                                      </p:cBhvr>
                                      <p:to x="100000" y="60000"/>
                                    </p:animScale>
                                    <p:animScale>
                                      <p:cBhvr>
                                        <p:cTn id="14" dur="166" decel="50000">
                                          <p:stCondLst>
                                            <p:cond delay="676"/>
                                          </p:stCondLst>
                                        </p:cTn>
                                        <p:tgtEl>
                                          <p:spTgt spid="18434"/>
                                        </p:tgtEl>
                                      </p:cBhvr>
                                      <p:to x="100000" y="100000"/>
                                    </p:animScale>
                                    <p:animScale>
                                      <p:cBhvr>
                                        <p:cTn id="15" dur="26">
                                          <p:stCondLst>
                                            <p:cond delay="1312"/>
                                          </p:stCondLst>
                                        </p:cTn>
                                        <p:tgtEl>
                                          <p:spTgt spid="18434"/>
                                        </p:tgtEl>
                                      </p:cBhvr>
                                      <p:to x="100000" y="80000"/>
                                    </p:animScale>
                                    <p:animScale>
                                      <p:cBhvr>
                                        <p:cTn id="16" dur="166" decel="50000">
                                          <p:stCondLst>
                                            <p:cond delay="1338"/>
                                          </p:stCondLst>
                                        </p:cTn>
                                        <p:tgtEl>
                                          <p:spTgt spid="18434"/>
                                        </p:tgtEl>
                                      </p:cBhvr>
                                      <p:to x="100000" y="100000"/>
                                    </p:animScale>
                                    <p:animScale>
                                      <p:cBhvr>
                                        <p:cTn id="17" dur="26">
                                          <p:stCondLst>
                                            <p:cond delay="1642"/>
                                          </p:stCondLst>
                                        </p:cTn>
                                        <p:tgtEl>
                                          <p:spTgt spid="18434"/>
                                        </p:tgtEl>
                                      </p:cBhvr>
                                      <p:to x="100000" y="90000"/>
                                    </p:animScale>
                                    <p:animScale>
                                      <p:cBhvr>
                                        <p:cTn id="18" dur="166" decel="50000">
                                          <p:stCondLst>
                                            <p:cond delay="1668"/>
                                          </p:stCondLst>
                                        </p:cTn>
                                        <p:tgtEl>
                                          <p:spTgt spid="18434"/>
                                        </p:tgtEl>
                                      </p:cBhvr>
                                      <p:to x="100000" y="100000"/>
                                    </p:animScale>
                                    <p:animScale>
                                      <p:cBhvr>
                                        <p:cTn id="19" dur="26">
                                          <p:stCondLst>
                                            <p:cond delay="1808"/>
                                          </p:stCondLst>
                                        </p:cTn>
                                        <p:tgtEl>
                                          <p:spTgt spid="18434"/>
                                        </p:tgtEl>
                                      </p:cBhvr>
                                      <p:to x="100000" y="95000"/>
                                    </p:animScale>
                                    <p:animScale>
                                      <p:cBhvr>
                                        <p:cTn id="20" dur="166" decel="50000">
                                          <p:stCondLst>
                                            <p:cond delay="1834"/>
                                          </p:stCondLst>
                                        </p:cTn>
                                        <p:tgtEl>
                                          <p:spTgt spid="1843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18436"/>
                                        </p:tgtEl>
                                        <p:attrNameLst>
                                          <p:attrName>style.visibility</p:attrName>
                                        </p:attrNameLst>
                                      </p:cBhvr>
                                      <p:to>
                                        <p:strVal val="visible"/>
                                      </p:to>
                                    </p:set>
                                    <p:anim calcmode="lin" valueType="num">
                                      <p:cBhvr>
                                        <p:cTn id="25" dur="500" fill="hold"/>
                                        <p:tgtEl>
                                          <p:spTgt spid="18436"/>
                                        </p:tgtEl>
                                        <p:attrNameLst>
                                          <p:attrName>ppt_w</p:attrName>
                                        </p:attrNameLst>
                                      </p:cBhvr>
                                      <p:tavLst>
                                        <p:tav tm="0">
                                          <p:val>
                                            <p:fltVal val="0"/>
                                          </p:val>
                                        </p:tav>
                                        <p:tav tm="100000">
                                          <p:val>
                                            <p:strVal val="#ppt_w"/>
                                          </p:val>
                                        </p:tav>
                                      </p:tavLst>
                                    </p:anim>
                                    <p:anim calcmode="lin" valueType="num">
                                      <p:cBhvr>
                                        <p:cTn id="26" dur="500" fill="hold"/>
                                        <p:tgtEl>
                                          <p:spTgt spid="18436"/>
                                        </p:tgtEl>
                                        <p:attrNameLst>
                                          <p:attrName>ppt_h</p:attrName>
                                        </p:attrNameLst>
                                      </p:cBhvr>
                                      <p:tavLst>
                                        <p:tav tm="0">
                                          <p:val>
                                            <p:fltVal val="0"/>
                                          </p:val>
                                        </p:tav>
                                        <p:tav tm="100000">
                                          <p:val>
                                            <p:strVal val="#ppt_h"/>
                                          </p:val>
                                        </p:tav>
                                      </p:tavLst>
                                    </p:anim>
                                    <p:animEffect transition="in" filter="fade">
                                      <p:cBhvr>
                                        <p:cTn id="27" dur="500"/>
                                        <p:tgtEl>
                                          <p:spTgt spid="18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494" y="5373216"/>
            <a:ext cx="6512511" cy="1143000"/>
          </a:xfrm>
        </p:spPr>
        <p:txBody>
          <a:bodyPr/>
          <a:lstStyle/>
          <a:p>
            <a:pPr marL="0" indent="0">
              <a:buNone/>
            </a:pPr>
            <a:endParaRPr lang="en-GB" dirty="0"/>
          </a:p>
        </p:txBody>
      </p:sp>
      <p:sp>
        <p:nvSpPr>
          <p:cNvPr id="3" name="Content Placeholder 2"/>
          <p:cNvSpPr>
            <a:spLocks noGrp="1"/>
          </p:cNvSpPr>
          <p:nvPr>
            <p:ph sz="quarter" idx="13"/>
          </p:nvPr>
        </p:nvSpPr>
        <p:spPr/>
        <p:txBody>
          <a:bodyPr/>
          <a:lstStyle/>
          <a:p>
            <a:endParaRPr lang="en-GB"/>
          </a:p>
        </p:txBody>
      </p:sp>
      <p:pic>
        <p:nvPicPr>
          <p:cNvPr id="19458" name="Picture 2" descr="https://pbs.twimg.com/media/CSzZvK8WUAAQi6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332656"/>
            <a:ext cx="571500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1741378"/>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sz="quarter" idx="13"/>
          </p:nvPr>
        </p:nvSpPr>
        <p:spPr/>
        <p:txBody>
          <a:bodyPr/>
          <a:lstStyle/>
          <a:p>
            <a:endParaRPr lang="en-GB"/>
          </a:p>
        </p:txBody>
      </p:sp>
      <p:pic>
        <p:nvPicPr>
          <p:cNvPr id="20482" name="Picture 2" descr="https://pbs.twimg.com/media/CS9R1ktXAAAIfO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88640"/>
            <a:ext cx="4778896" cy="6371861"/>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https://pbs.twimg.com/media/CS9SOmxXIAArnF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60" y="188640"/>
            <a:ext cx="4752528" cy="6397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849343"/>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20482"/>
                                        </p:tgtEl>
                                        <p:attrNameLst>
                                          <p:attrName>r</p:attrName>
                                        </p:attrNameLst>
                                      </p:cBhvr>
                                    </p:animRot>
                                    <p:animRot by="-240000">
                                      <p:cBhvr>
                                        <p:cTn id="7" dur="200" fill="hold">
                                          <p:stCondLst>
                                            <p:cond delay="200"/>
                                          </p:stCondLst>
                                        </p:cTn>
                                        <p:tgtEl>
                                          <p:spTgt spid="20482"/>
                                        </p:tgtEl>
                                        <p:attrNameLst>
                                          <p:attrName>r</p:attrName>
                                        </p:attrNameLst>
                                      </p:cBhvr>
                                    </p:animRot>
                                    <p:animRot by="240000">
                                      <p:cBhvr>
                                        <p:cTn id="8" dur="200" fill="hold">
                                          <p:stCondLst>
                                            <p:cond delay="400"/>
                                          </p:stCondLst>
                                        </p:cTn>
                                        <p:tgtEl>
                                          <p:spTgt spid="20482"/>
                                        </p:tgtEl>
                                        <p:attrNameLst>
                                          <p:attrName>r</p:attrName>
                                        </p:attrNameLst>
                                      </p:cBhvr>
                                    </p:animRot>
                                    <p:animRot by="-240000">
                                      <p:cBhvr>
                                        <p:cTn id="9" dur="200" fill="hold">
                                          <p:stCondLst>
                                            <p:cond delay="600"/>
                                          </p:stCondLst>
                                        </p:cTn>
                                        <p:tgtEl>
                                          <p:spTgt spid="20482"/>
                                        </p:tgtEl>
                                        <p:attrNameLst>
                                          <p:attrName>r</p:attrName>
                                        </p:attrNameLst>
                                      </p:cBhvr>
                                    </p:animRot>
                                    <p:animRot by="120000">
                                      <p:cBhvr>
                                        <p:cTn id="10" dur="200" fill="hold">
                                          <p:stCondLst>
                                            <p:cond delay="800"/>
                                          </p:stCondLst>
                                        </p:cTn>
                                        <p:tgtEl>
                                          <p:spTgt spid="2048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nodeType="clickEffect">
                                  <p:stCondLst>
                                    <p:cond delay="0"/>
                                  </p:stCondLst>
                                  <p:childTnLst>
                                    <p:animRot by="120000">
                                      <p:cBhvr>
                                        <p:cTn id="14" dur="100" fill="hold">
                                          <p:stCondLst>
                                            <p:cond delay="0"/>
                                          </p:stCondLst>
                                        </p:cTn>
                                        <p:tgtEl>
                                          <p:spTgt spid="20484"/>
                                        </p:tgtEl>
                                        <p:attrNameLst>
                                          <p:attrName>r</p:attrName>
                                        </p:attrNameLst>
                                      </p:cBhvr>
                                    </p:animRot>
                                    <p:animRot by="-240000">
                                      <p:cBhvr>
                                        <p:cTn id="15" dur="200" fill="hold">
                                          <p:stCondLst>
                                            <p:cond delay="200"/>
                                          </p:stCondLst>
                                        </p:cTn>
                                        <p:tgtEl>
                                          <p:spTgt spid="20484"/>
                                        </p:tgtEl>
                                        <p:attrNameLst>
                                          <p:attrName>r</p:attrName>
                                        </p:attrNameLst>
                                      </p:cBhvr>
                                    </p:animRot>
                                    <p:animRot by="240000">
                                      <p:cBhvr>
                                        <p:cTn id="16" dur="200" fill="hold">
                                          <p:stCondLst>
                                            <p:cond delay="400"/>
                                          </p:stCondLst>
                                        </p:cTn>
                                        <p:tgtEl>
                                          <p:spTgt spid="20484"/>
                                        </p:tgtEl>
                                        <p:attrNameLst>
                                          <p:attrName>r</p:attrName>
                                        </p:attrNameLst>
                                      </p:cBhvr>
                                    </p:animRot>
                                    <p:animRot by="-240000">
                                      <p:cBhvr>
                                        <p:cTn id="17" dur="200" fill="hold">
                                          <p:stCondLst>
                                            <p:cond delay="600"/>
                                          </p:stCondLst>
                                        </p:cTn>
                                        <p:tgtEl>
                                          <p:spTgt spid="20484"/>
                                        </p:tgtEl>
                                        <p:attrNameLst>
                                          <p:attrName>r</p:attrName>
                                        </p:attrNameLst>
                                      </p:cBhvr>
                                    </p:animRot>
                                    <p:animRot by="120000">
                                      <p:cBhvr>
                                        <p:cTn id="18" dur="200" fill="hold">
                                          <p:stCondLst>
                                            <p:cond delay="800"/>
                                          </p:stCondLst>
                                        </p:cTn>
                                        <p:tgtEl>
                                          <p:spTgt spid="2048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sz="quarter" idx="13"/>
          </p:nvPr>
        </p:nvSpPr>
        <p:spPr/>
        <p:txBody>
          <a:bodyPr/>
          <a:lstStyle/>
          <a:p>
            <a:endParaRPr lang="en-GB" dirty="0"/>
          </a:p>
        </p:txBody>
      </p:sp>
      <p:pic>
        <p:nvPicPr>
          <p:cNvPr id="21506" name="Picture 2" descr="https://pbs.twimg.com/media/CUK4VwGUwAA7P3V.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548680"/>
            <a:ext cx="4488433" cy="5984577"/>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https://pbs.twimg.com/media/CUK4rL-VEAME36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6263" y="209401"/>
            <a:ext cx="3698776" cy="5963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7357828"/>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21506"/>
                                        </p:tgtEl>
                                      </p:cBhvr>
                                    </p:animEffect>
                                    <p:animScale>
                                      <p:cBhvr>
                                        <p:cTn id="7" dur="250" autoRev="1" fill="hold"/>
                                        <p:tgtEl>
                                          <p:spTgt spid="2150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nodeType="clickEffect">
                                  <p:stCondLst>
                                    <p:cond delay="0"/>
                                  </p:stCondLst>
                                  <p:childTnLst>
                                    <p:animClr clrSpc="rgb" dir="cw">
                                      <p:cBhvr override="childStyle">
                                        <p:cTn id="11" dur="250" autoRev="1" fill="remove"/>
                                        <p:tgtEl>
                                          <p:spTgt spid="21508"/>
                                        </p:tgtEl>
                                        <p:attrNameLst>
                                          <p:attrName>style.color</p:attrName>
                                        </p:attrNameLst>
                                      </p:cBhvr>
                                      <p:to>
                                        <a:schemeClr val="bg1"/>
                                      </p:to>
                                    </p:animClr>
                                    <p:animClr clrSpc="rgb" dir="cw">
                                      <p:cBhvr>
                                        <p:cTn id="12" dur="250" autoRev="1" fill="remove"/>
                                        <p:tgtEl>
                                          <p:spTgt spid="21508"/>
                                        </p:tgtEl>
                                        <p:attrNameLst>
                                          <p:attrName>fillcolor</p:attrName>
                                        </p:attrNameLst>
                                      </p:cBhvr>
                                      <p:to>
                                        <a:schemeClr val="bg1"/>
                                      </p:to>
                                    </p:animClr>
                                    <p:set>
                                      <p:cBhvr>
                                        <p:cTn id="13" dur="250" autoRev="1" fill="remove"/>
                                        <p:tgtEl>
                                          <p:spTgt spid="21508"/>
                                        </p:tgtEl>
                                        <p:attrNameLst>
                                          <p:attrName>fill.type</p:attrName>
                                        </p:attrNameLst>
                                      </p:cBhvr>
                                      <p:to>
                                        <p:strVal val="solid"/>
                                      </p:to>
                                    </p:set>
                                    <p:set>
                                      <p:cBhvr>
                                        <p:cTn id="14" dur="250" autoRev="1" fill="remove"/>
                                        <p:tgtEl>
                                          <p:spTgt spid="2150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397" y="5695884"/>
            <a:ext cx="9013482" cy="1143000"/>
          </a:xfrm>
        </p:spPr>
        <p:txBody>
          <a:bodyPr/>
          <a:lstStyle/>
          <a:p>
            <a:pPr marL="0" indent="0">
              <a:buNone/>
            </a:pPr>
            <a:r>
              <a:rPr lang="en-GB" dirty="0" smtClean="0"/>
              <a:t>Learning about British Values</a:t>
            </a:r>
            <a:endParaRPr lang="en-GB" dirty="0"/>
          </a:p>
        </p:txBody>
      </p:sp>
      <p:sp>
        <p:nvSpPr>
          <p:cNvPr id="3" name="Content Placeholder 2"/>
          <p:cNvSpPr>
            <a:spLocks noGrp="1"/>
          </p:cNvSpPr>
          <p:nvPr>
            <p:ph sz="quarter" idx="13"/>
          </p:nvPr>
        </p:nvSpPr>
        <p:spPr/>
        <p:txBody>
          <a:bodyPr/>
          <a:lstStyle/>
          <a:p>
            <a:endParaRPr lang="en-GB" dirty="0"/>
          </a:p>
        </p:txBody>
      </p:sp>
      <p:pic>
        <p:nvPicPr>
          <p:cNvPr id="22530" name="Picture 2" descr="https://pbs.twimg.com/media/CUQK801XAAAYVGv.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16632"/>
            <a:ext cx="4176463" cy="5328592"/>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4220344" y="485056"/>
            <a:ext cx="4793138" cy="1143000"/>
          </a:xfrm>
          <a:prstGeom prst="rect">
            <a:avLst/>
          </a:prstGeom>
          <a:effectLst/>
        </p:spPr>
        <p:txBody>
          <a:bodyPr vert="horz" lIns="91440" tIns="45720" rIns="91440" bIns="45720" rtlCol="0" anchor="t" anchorCtr="0">
            <a:no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buFont typeface="Georgia" pitchFamily="18" charset="0"/>
              <a:buNone/>
            </a:pPr>
            <a:r>
              <a:rPr lang="en-GB" smtClean="0"/>
              <a:t>Parliament Flags with John Howell</a:t>
            </a:r>
            <a:endParaRPr lang="en-GB" dirty="0"/>
          </a:p>
        </p:txBody>
      </p:sp>
    </p:spTree>
    <p:extLst>
      <p:ext uri="{BB962C8B-B14F-4D97-AF65-F5344CB8AC3E}">
        <p14:creationId xmlns:p14="http://schemas.microsoft.com/office/powerpoint/2010/main" val="2295039967"/>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fade">
                                      <p:cBhvr>
                                        <p:cTn id="7" dur="500"/>
                                        <p:tgtEl>
                                          <p:spTgt spid="22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pbs.twimg.com/media/CN_sfKhWIAAS4J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540" y="-26787"/>
            <a:ext cx="3960440" cy="6857611"/>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txBox="1">
            <a:spLocks/>
          </p:cNvSpPr>
          <p:nvPr/>
        </p:nvSpPr>
        <p:spPr>
          <a:xfrm>
            <a:off x="4067944" y="836712"/>
            <a:ext cx="5076056" cy="1143000"/>
          </a:xfrm>
          <a:prstGeom prst="rect">
            <a:avLst/>
          </a:prstGeom>
          <a:effectLst/>
        </p:spPr>
        <p:txBody>
          <a:bodyPr vert="horz" lIns="91440" tIns="45720" rIns="91440" bIns="45720" rtlCol="0" anchor="t" anchorCtr="0">
            <a:noAutofit/>
          </a:bodyPr>
          <a:lstStyle>
            <a:lvl1pPr marL="640080" indent="-457200" algn="l" defTabSz="914400" rtl="0" eaLnBrk="1" latinLnBrk="0" hangingPunct="1">
              <a:spcBef>
                <a:spcPct val="0"/>
              </a:spcBef>
              <a:buClr>
                <a:schemeClr val="accent6">
                  <a:lumMod val="75000"/>
                </a:schemeClr>
              </a:buClr>
              <a:buSzPct val="128000"/>
              <a:buFont typeface="Georgia" pitchFamily="18" charset="0"/>
              <a:buChar char="*"/>
              <a:defRPr sz="54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ctr">
              <a:buFont typeface="Georgia" pitchFamily="18" charset="0"/>
              <a:buNone/>
            </a:pPr>
            <a:r>
              <a:rPr lang="en-GB" dirty="0" smtClean="0"/>
              <a:t>BE…</a:t>
            </a:r>
          </a:p>
          <a:p>
            <a:pPr marL="0" indent="0">
              <a:buFont typeface="Georgia" pitchFamily="18" charset="0"/>
              <a:buNone/>
            </a:pPr>
            <a:r>
              <a:rPr lang="en-GB" dirty="0" smtClean="0"/>
              <a:t>Brave</a:t>
            </a:r>
          </a:p>
          <a:p>
            <a:pPr marL="0" indent="0">
              <a:buFont typeface="Georgia" pitchFamily="18" charset="0"/>
              <a:buNone/>
            </a:pPr>
            <a:r>
              <a:rPr lang="en-GB" dirty="0" smtClean="0"/>
              <a:t>Fortitudinous</a:t>
            </a:r>
          </a:p>
          <a:p>
            <a:pPr marL="0" indent="0">
              <a:buFont typeface="Georgia" pitchFamily="18" charset="0"/>
              <a:buNone/>
            </a:pPr>
            <a:r>
              <a:rPr lang="en-GB" dirty="0" smtClean="0"/>
              <a:t>Extraordinary</a:t>
            </a:r>
          </a:p>
          <a:p>
            <a:pPr marL="0" indent="0">
              <a:buFont typeface="Georgia" pitchFamily="18" charset="0"/>
              <a:buNone/>
            </a:pPr>
            <a:r>
              <a:rPr lang="en-GB" dirty="0" smtClean="0"/>
              <a:t>Focused</a:t>
            </a:r>
          </a:p>
          <a:p>
            <a:pPr marL="0" indent="0">
              <a:buFont typeface="Georgia" pitchFamily="18" charset="0"/>
              <a:buNone/>
            </a:pPr>
            <a:r>
              <a:rPr lang="en-GB" dirty="0" smtClean="0"/>
              <a:t>A </a:t>
            </a:r>
            <a:r>
              <a:rPr lang="en-GB" dirty="0" smtClean="0"/>
              <a:t>Leader</a:t>
            </a:r>
          </a:p>
          <a:p>
            <a:pPr marL="0" indent="0">
              <a:buFont typeface="Georgia" pitchFamily="18" charset="0"/>
              <a:buNone/>
            </a:pPr>
            <a:r>
              <a:rPr lang="en-GB" dirty="0" smtClean="0"/>
              <a:t>Aware</a:t>
            </a:r>
            <a:endParaRPr lang="en-GB" dirty="0"/>
          </a:p>
        </p:txBody>
      </p:sp>
    </p:spTree>
    <p:extLst>
      <p:ext uri="{BB962C8B-B14F-4D97-AF65-F5344CB8AC3E}">
        <p14:creationId xmlns:p14="http://schemas.microsoft.com/office/powerpoint/2010/main" val="1547471956"/>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2924944"/>
            <a:ext cx="5080766" cy="1143000"/>
          </a:xfrm>
        </p:spPr>
        <p:txBody>
          <a:bodyPr/>
          <a:lstStyle/>
          <a:p>
            <a:pPr marL="0" indent="0">
              <a:buNone/>
            </a:pPr>
            <a:r>
              <a:rPr lang="en-GB" dirty="0" smtClean="0"/>
              <a:t>School Leadership</a:t>
            </a:r>
            <a:endParaRPr lang="en-GB" dirty="0"/>
          </a:p>
        </p:txBody>
      </p:sp>
      <p:sp>
        <p:nvSpPr>
          <p:cNvPr id="3" name="Content Placeholder 2"/>
          <p:cNvSpPr>
            <a:spLocks noGrp="1"/>
          </p:cNvSpPr>
          <p:nvPr>
            <p:ph sz="quarter" idx="13"/>
          </p:nvPr>
        </p:nvSpPr>
        <p:spPr/>
        <p:txBody>
          <a:bodyPr/>
          <a:lstStyle/>
          <a:p>
            <a:endParaRPr lang="en-GB"/>
          </a:p>
        </p:txBody>
      </p:sp>
      <p:pic>
        <p:nvPicPr>
          <p:cNvPr id="24578" name="Picture 2" descr="https://pbs.twimg.com/media/CVIuRQAWsAAYDyj.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 y="1135062"/>
            <a:ext cx="4706888" cy="5693238"/>
          </a:xfrm>
          <a:prstGeom prst="rect">
            <a:avLst/>
          </a:prstGeom>
          <a:noFill/>
          <a:extLst>
            <a:ext uri="{909E8E84-426E-40DD-AFC4-6F175D3DCCD1}">
              <a14:hiddenFill xmlns:a14="http://schemas.microsoft.com/office/drawing/2010/main">
                <a:solidFill>
                  <a:srgbClr val="FFFFFF"/>
                </a:solidFill>
              </a14:hiddenFill>
            </a:ext>
          </a:extLst>
        </p:spPr>
      </p:pic>
      <p:pic>
        <p:nvPicPr>
          <p:cNvPr id="24580" name="Picture 4" descr="https://pbs.twimg.com/media/CeQKV0JWQAAkFg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49212"/>
            <a:ext cx="5715000" cy="2171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1581159"/>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wipe(down)">
                                      <p:cBhvr>
                                        <p:cTn id="7" dur="500"/>
                                        <p:tgtEl>
                                          <p:spTgt spid="2457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4580"/>
                                        </p:tgtEl>
                                        <p:attrNameLst>
                                          <p:attrName>style.visibility</p:attrName>
                                        </p:attrNameLst>
                                      </p:cBhvr>
                                      <p:to>
                                        <p:strVal val="visible"/>
                                      </p:to>
                                    </p:set>
                                    <p:animEffect transition="in" filter="circle(in)">
                                      <p:cBhvr>
                                        <p:cTn id="12" dur="2000"/>
                                        <p:tgtEl>
                                          <p:spTgt spid="245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988840"/>
            <a:ext cx="8784976" cy="1008112"/>
          </a:xfrm>
        </p:spPr>
        <p:txBody>
          <a:bodyPr/>
          <a:lstStyle/>
          <a:p>
            <a:pPr marL="0" indent="0" algn="ctr">
              <a:buNone/>
            </a:pPr>
            <a:r>
              <a:rPr lang="en-GB" dirty="0" smtClean="0"/>
              <a:t>“This school has leaders, not followers.”</a:t>
            </a:r>
            <a:br>
              <a:rPr lang="en-GB" dirty="0" smtClean="0"/>
            </a:br>
            <a:r>
              <a:rPr lang="en-GB" dirty="0" smtClean="0"/>
              <a:t/>
            </a:r>
            <a:br>
              <a:rPr lang="en-GB" dirty="0" smtClean="0"/>
            </a:br>
            <a:r>
              <a:rPr lang="en-GB" dirty="0" smtClean="0"/>
              <a:t>~Harley Year 6~</a:t>
            </a:r>
            <a:endParaRPr lang="en-GB" dirty="0"/>
          </a:p>
        </p:txBody>
      </p:sp>
    </p:spTree>
    <p:extLst>
      <p:ext uri="{BB962C8B-B14F-4D97-AF65-F5344CB8AC3E}">
        <p14:creationId xmlns:p14="http://schemas.microsoft.com/office/powerpoint/2010/main" val="811700936"/>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906" y="5661248"/>
            <a:ext cx="6512511" cy="1143000"/>
          </a:xfrm>
        </p:spPr>
        <p:txBody>
          <a:bodyPr/>
          <a:lstStyle/>
          <a:p>
            <a:pPr marL="0" indent="0">
              <a:buNone/>
            </a:pPr>
            <a:r>
              <a:rPr lang="en-GB" dirty="0" smtClean="0"/>
              <a:t>Inspiring Writing…</a:t>
            </a:r>
            <a:endParaRPr lang="en-GB" dirty="0"/>
          </a:p>
        </p:txBody>
      </p:sp>
      <p:sp>
        <p:nvSpPr>
          <p:cNvPr id="3" name="Content Placeholder 2"/>
          <p:cNvSpPr>
            <a:spLocks noGrp="1"/>
          </p:cNvSpPr>
          <p:nvPr>
            <p:ph sz="quarter" idx="13"/>
          </p:nvPr>
        </p:nvSpPr>
        <p:spPr/>
        <p:txBody>
          <a:bodyPr/>
          <a:lstStyle/>
          <a:p>
            <a:endParaRPr lang="en-GB"/>
          </a:p>
        </p:txBody>
      </p:sp>
      <p:pic>
        <p:nvPicPr>
          <p:cNvPr id="25602" name="Picture 2" descr="https://pbs.twimg.com/media/CVTX70NWcAAukgj.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079" y="188640"/>
            <a:ext cx="4320253" cy="547260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s://pbs.twimg.com/media/CU1Mth6WoAEukJ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404664"/>
            <a:ext cx="4992489" cy="3133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7430069"/>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mph" presetSubtype="0" fill="hold" nodeType="clickEffect">
                                  <p:stCondLst>
                                    <p:cond delay="0"/>
                                  </p:stCondLst>
                                  <p:childTnLst>
                                    <p:animClr clrSpc="hsl" dir="cw">
                                      <p:cBhvr override="childStyle">
                                        <p:cTn id="6" dur="500" fill="hold"/>
                                        <p:tgtEl>
                                          <p:spTgt spid="25602"/>
                                        </p:tgtEl>
                                        <p:attrNameLst>
                                          <p:attrName>style.color</p:attrName>
                                        </p:attrNameLst>
                                      </p:cBhvr>
                                      <p:by>
                                        <p:hsl h="0" s="-12549" l="-25098"/>
                                      </p:by>
                                    </p:animClr>
                                    <p:animClr clrSpc="hsl" dir="cw">
                                      <p:cBhvr>
                                        <p:cTn id="7" dur="500" fill="hold"/>
                                        <p:tgtEl>
                                          <p:spTgt spid="25602"/>
                                        </p:tgtEl>
                                        <p:attrNameLst>
                                          <p:attrName>fillcolor</p:attrName>
                                        </p:attrNameLst>
                                      </p:cBhvr>
                                      <p:by>
                                        <p:hsl h="0" s="-12549" l="-25098"/>
                                      </p:by>
                                    </p:animClr>
                                    <p:animClr clrSpc="hsl" dir="cw">
                                      <p:cBhvr>
                                        <p:cTn id="8" dur="500" fill="hold"/>
                                        <p:tgtEl>
                                          <p:spTgt spid="25602"/>
                                        </p:tgtEl>
                                        <p:attrNameLst>
                                          <p:attrName>stroke.color</p:attrName>
                                        </p:attrNameLst>
                                      </p:cBhvr>
                                      <p:by>
                                        <p:hsl h="0" s="-12549" l="-25098"/>
                                      </p:by>
                                    </p:animClr>
                                    <p:set>
                                      <p:cBhvr>
                                        <p:cTn id="9" dur="500" fill="hold"/>
                                        <p:tgtEl>
                                          <p:spTgt spid="2560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583" y="404664"/>
            <a:ext cx="3985498" cy="1143000"/>
          </a:xfrm>
        </p:spPr>
        <p:txBody>
          <a:bodyPr/>
          <a:lstStyle/>
          <a:p>
            <a:pPr marL="0" indent="0">
              <a:buNone/>
            </a:pPr>
            <a:r>
              <a:rPr lang="en-GB" dirty="0" smtClean="0"/>
              <a:t>Dedicated Parents!</a:t>
            </a:r>
            <a:endParaRPr lang="en-GB" dirty="0"/>
          </a:p>
        </p:txBody>
      </p:sp>
      <p:pic>
        <p:nvPicPr>
          <p:cNvPr id="27652" name="Picture 4" descr="https://pbs.twimg.com/media/CWRIEqwXIAIEm6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0256" y="3801814"/>
            <a:ext cx="5328592" cy="3001774"/>
          </a:xfrm>
          <a:prstGeom prst="rect">
            <a:avLst/>
          </a:prstGeom>
          <a:noFill/>
          <a:extLst>
            <a:ext uri="{909E8E84-426E-40DD-AFC4-6F175D3DCCD1}">
              <a14:hiddenFill xmlns:a14="http://schemas.microsoft.com/office/drawing/2010/main">
                <a:solidFill>
                  <a:srgbClr val="FFFFFF"/>
                </a:solidFill>
              </a14:hiddenFill>
            </a:ext>
          </a:extLst>
        </p:spPr>
      </p:pic>
      <p:pic>
        <p:nvPicPr>
          <p:cNvPr id="27654" name="Picture 6" descr="https://pbs.twimg.com/media/CWXfOpkWUAA6ab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2304" y="258354"/>
            <a:ext cx="4896544" cy="3656086"/>
          </a:xfrm>
          <a:prstGeom prst="rect">
            <a:avLst/>
          </a:prstGeom>
          <a:noFill/>
          <a:extLst>
            <a:ext uri="{909E8E84-426E-40DD-AFC4-6F175D3DCCD1}">
              <a14:hiddenFill xmlns:a14="http://schemas.microsoft.com/office/drawing/2010/main">
                <a:solidFill>
                  <a:srgbClr val="FFFFFF"/>
                </a:solidFill>
              </a14:hiddenFill>
            </a:ext>
          </a:extLst>
        </p:spPr>
      </p:pic>
      <p:pic>
        <p:nvPicPr>
          <p:cNvPr id="27650" name="Picture 2" descr="https://pbs.twimg.com/media/CWQ6uNVW4AA_A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67" y="2086397"/>
            <a:ext cx="4647046" cy="2617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451851"/>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7650"/>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27654"/>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nodeType="clickEffect">
                                  <p:stCondLst>
                                    <p:cond delay="0"/>
                                  </p:stCondLst>
                                  <p:childTnLst>
                                    <p:set>
                                      <p:cBhvr>
                                        <p:cTn id="14" dur="1" fill="hold">
                                          <p:stCondLst>
                                            <p:cond delay="0"/>
                                          </p:stCondLst>
                                        </p:cTn>
                                        <p:tgtEl>
                                          <p:spTgt spid="27652"/>
                                        </p:tgtEl>
                                        <p:attrNameLst>
                                          <p:attrName>style.visibility</p:attrName>
                                        </p:attrNameLst>
                                      </p:cBhvr>
                                      <p:to>
                                        <p:strVal val="visible"/>
                                      </p:to>
                                    </p:set>
                                    <p:animEffect transition="in" filter="fade">
                                      <p:cBhvr>
                                        <p:cTn id="15" dur="2000"/>
                                        <p:tgtEl>
                                          <p:spTgt spid="27652"/>
                                        </p:tgtEl>
                                      </p:cBhvr>
                                    </p:animEffect>
                                    <p:anim calcmode="lin" valueType="num">
                                      <p:cBhvr>
                                        <p:cTn id="16" dur="2000" fill="hold"/>
                                        <p:tgtEl>
                                          <p:spTgt spid="27652"/>
                                        </p:tgtEl>
                                        <p:attrNameLst>
                                          <p:attrName>ppt_w</p:attrName>
                                        </p:attrNameLst>
                                      </p:cBhvr>
                                      <p:tavLst>
                                        <p:tav tm="0" fmla="#ppt_w*sin(2.5*pi*$)">
                                          <p:val>
                                            <p:fltVal val="0"/>
                                          </p:val>
                                        </p:tav>
                                        <p:tav tm="100000">
                                          <p:val>
                                            <p:fltVal val="1"/>
                                          </p:val>
                                        </p:tav>
                                      </p:tavLst>
                                    </p:anim>
                                    <p:anim calcmode="lin" valueType="num">
                                      <p:cBhvr>
                                        <p:cTn id="17" dur="2000" fill="hold"/>
                                        <p:tgtEl>
                                          <p:spTgt spid="2765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560" y="4298598"/>
            <a:ext cx="4931956" cy="2232248"/>
          </a:xfrm>
        </p:spPr>
        <p:txBody>
          <a:bodyPr/>
          <a:lstStyle/>
          <a:p>
            <a:pPr marL="0" indent="0">
              <a:buNone/>
            </a:pPr>
            <a:r>
              <a:rPr lang="en-GB" dirty="0" smtClean="0"/>
              <a:t>Service…</a:t>
            </a:r>
            <a:br>
              <a:rPr lang="en-GB" dirty="0" smtClean="0"/>
            </a:br>
            <a:r>
              <a:rPr lang="en-GB" dirty="0" smtClean="0"/>
              <a:t>Reaching out to our community</a:t>
            </a:r>
            <a:endParaRPr lang="en-GB" dirty="0"/>
          </a:p>
        </p:txBody>
      </p:sp>
      <p:sp>
        <p:nvSpPr>
          <p:cNvPr id="3" name="Content Placeholder 2"/>
          <p:cNvSpPr>
            <a:spLocks noGrp="1"/>
          </p:cNvSpPr>
          <p:nvPr>
            <p:ph sz="quarter" idx="13"/>
          </p:nvPr>
        </p:nvSpPr>
        <p:spPr/>
        <p:txBody>
          <a:bodyPr/>
          <a:lstStyle/>
          <a:p>
            <a:endParaRPr lang="en-GB"/>
          </a:p>
        </p:txBody>
      </p:sp>
      <p:pic>
        <p:nvPicPr>
          <p:cNvPr id="26626" name="Picture 2" descr="https://pbs.twimg.com/media/CWQKBMvWIAA0_v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89" y="17690"/>
            <a:ext cx="4608512" cy="4267200"/>
          </a:xfrm>
          <a:prstGeom prst="rect">
            <a:avLst/>
          </a:prstGeom>
          <a:noFill/>
          <a:extLst>
            <a:ext uri="{909E8E84-426E-40DD-AFC4-6F175D3DCCD1}">
              <a14:hiddenFill xmlns:a14="http://schemas.microsoft.com/office/drawing/2010/main">
                <a:solidFill>
                  <a:srgbClr val="FFFFFF"/>
                </a:solidFill>
              </a14:hiddenFill>
            </a:ext>
          </a:extLst>
        </p:spPr>
      </p:pic>
      <p:pic>
        <p:nvPicPr>
          <p:cNvPr id="26628" name="Picture 4" descr="https://pbs.twimg.com/media/Cdm5KGzWIAAh9j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1428" y="-21851"/>
            <a:ext cx="4418856" cy="6855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8199844"/>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barn(inVertical)">
                                      <p:cBhvr>
                                        <p:cTn id="7" dur="500"/>
                                        <p:tgtEl>
                                          <p:spTgt spid="2662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6628"/>
                                        </p:tgtEl>
                                        <p:attrNameLst>
                                          <p:attrName>style.visibility</p:attrName>
                                        </p:attrNameLst>
                                      </p:cBhvr>
                                      <p:to>
                                        <p:strVal val="visible"/>
                                      </p:to>
                                    </p:set>
                                    <p:animEffect transition="in" filter="circle(in)">
                                      <p:cBhvr>
                                        <p:cTn id="12" dur="2000"/>
                                        <p:tgtEl>
                                          <p:spTgt spid="26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484784"/>
            <a:ext cx="8568952" cy="1143000"/>
          </a:xfrm>
        </p:spPr>
        <p:txBody>
          <a:bodyPr/>
          <a:lstStyle/>
          <a:p>
            <a:pPr marL="0" indent="0" algn="ctr">
              <a:buNone/>
            </a:pPr>
            <a:r>
              <a:rPr lang="en-GB" dirty="0" smtClean="0"/>
              <a:t>“Learning can sometimes be hard but I never, never, ever give up and I keep on going.”</a:t>
            </a:r>
            <a:br>
              <a:rPr lang="en-GB" dirty="0" smtClean="0"/>
            </a:br>
            <a:r>
              <a:rPr lang="en-GB" dirty="0" smtClean="0"/>
              <a:t/>
            </a:r>
            <a:br>
              <a:rPr lang="en-GB" dirty="0" smtClean="0"/>
            </a:br>
            <a:r>
              <a:rPr lang="en-GB" dirty="0" smtClean="0"/>
              <a:t>~Olivia Year R</a:t>
            </a:r>
            <a:endParaRPr lang="en-GB" dirty="0"/>
          </a:p>
        </p:txBody>
      </p:sp>
    </p:spTree>
    <p:extLst>
      <p:ext uri="{BB962C8B-B14F-4D97-AF65-F5344CB8AC3E}">
        <p14:creationId xmlns:p14="http://schemas.microsoft.com/office/powerpoint/2010/main" val="3811509517"/>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085184"/>
            <a:ext cx="9144000" cy="1143000"/>
          </a:xfrm>
        </p:spPr>
        <p:txBody>
          <a:bodyPr/>
          <a:lstStyle/>
          <a:p>
            <a:pPr marL="0" indent="0">
              <a:buNone/>
            </a:pPr>
            <a:r>
              <a:rPr lang="en-GB" dirty="0" smtClean="0"/>
              <a:t>We are a family….close knit community.</a:t>
            </a:r>
            <a:endParaRPr lang="en-GB" dirty="0"/>
          </a:p>
        </p:txBody>
      </p:sp>
      <p:sp>
        <p:nvSpPr>
          <p:cNvPr id="3" name="Content Placeholder 2"/>
          <p:cNvSpPr>
            <a:spLocks noGrp="1"/>
          </p:cNvSpPr>
          <p:nvPr>
            <p:ph sz="quarter" idx="13"/>
          </p:nvPr>
        </p:nvSpPr>
        <p:spPr/>
        <p:txBody>
          <a:bodyPr/>
          <a:lstStyle/>
          <a:p>
            <a:endParaRPr lang="en-GB"/>
          </a:p>
        </p:txBody>
      </p:sp>
      <p:pic>
        <p:nvPicPr>
          <p:cNvPr id="28676" name="Picture 4" descr="https://pbs.twimg.com/media/CWWPsISXAAAzbM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490" y="125836"/>
            <a:ext cx="5715000" cy="4448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68786"/>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373216"/>
            <a:ext cx="6512511" cy="1143000"/>
          </a:xfrm>
        </p:spPr>
        <p:txBody>
          <a:bodyPr/>
          <a:lstStyle/>
          <a:p>
            <a:pPr marL="0" indent="0">
              <a:buNone/>
            </a:pPr>
            <a:r>
              <a:rPr lang="en-GB" dirty="0" smtClean="0"/>
              <a:t>Fantastic Team…</a:t>
            </a:r>
            <a:endParaRPr lang="en-GB" dirty="0"/>
          </a:p>
        </p:txBody>
      </p:sp>
      <p:sp>
        <p:nvSpPr>
          <p:cNvPr id="3" name="Content Placeholder 2"/>
          <p:cNvSpPr>
            <a:spLocks noGrp="1"/>
          </p:cNvSpPr>
          <p:nvPr>
            <p:ph sz="quarter" idx="13"/>
          </p:nvPr>
        </p:nvSpPr>
        <p:spPr/>
        <p:txBody>
          <a:bodyPr/>
          <a:lstStyle/>
          <a:p>
            <a:endParaRPr lang="en-GB"/>
          </a:p>
        </p:txBody>
      </p:sp>
      <p:pic>
        <p:nvPicPr>
          <p:cNvPr id="29698" name="Picture 2" descr="https://pbs.twimg.com/media/CWWP_ueU4AIrOe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476672"/>
            <a:ext cx="5715000" cy="4724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4166014"/>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543" y="4372168"/>
            <a:ext cx="8164258" cy="1143000"/>
          </a:xfrm>
        </p:spPr>
        <p:txBody>
          <a:bodyPr/>
          <a:lstStyle/>
          <a:p>
            <a:pPr marL="0" indent="0">
              <a:buNone/>
            </a:pPr>
            <a:r>
              <a:rPr lang="en-GB" dirty="0" smtClean="0"/>
              <a:t>Partnership Working – Sharing Best Practice….ALWAYS</a:t>
            </a:r>
            <a:endParaRPr lang="en-GB" dirty="0"/>
          </a:p>
        </p:txBody>
      </p:sp>
      <p:sp>
        <p:nvSpPr>
          <p:cNvPr id="3" name="Content Placeholder 2"/>
          <p:cNvSpPr>
            <a:spLocks noGrp="1"/>
          </p:cNvSpPr>
          <p:nvPr>
            <p:ph sz="quarter" idx="13"/>
          </p:nvPr>
        </p:nvSpPr>
        <p:spPr/>
        <p:txBody>
          <a:bodyPr/>
          <a:lstStyle/>
          <a:p>
            <a:endParaRPr lang="en-GB"/>
          </a:p>
        </p:txBody>
      </p:sp>
      <p:pic>
        <p:nvPicPr>
          <p:cNvPr id="30722" name="Picture 2" descr="https://pbs.twimg.com/media/CYDD1jXWwAE1d4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542" y="188640"/>
            <a:ext cx="571500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3578109"/>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22"/>
                                        </p:tgtEl>
                                        <p:attrNameLst>
                                          <p:attrName>style.visibility</p:attrName>
                                        </p:attrNameLst>
                                      </p:cBhvr>
                                      <p:to>
                                        <p:strVal val="visible"/>
                                      </p:to>
                                    </p:set>
                                    <p:animEffect transition="in" filter="fade">
                                      <p:cBhvr>
                                        <p:cTn id="7" dur="1000"/>
                                        <p:tgtEl>
                                          <p:spTgt spid="30722"/>
                                        </p:tgtEl>
                                      </p:cBhvr>
                                    </p:animEffect>
                                    <p:anim calcmode="lin" valueType="num">
                                      <p:cBhvr>
                                        <p:cTn id="8" dur="1000" fill="hold"/>
                                        <p:tgtEl>
                                          <p:spTgt spid="30722"/>
                                        </p:tgtEl>
                                        <p:attrNameLst>
                                          <p:attrName>ppt_x</p:attrName>
                                        </p:attrNameLst>
                                      </p:cBhvr>
                                      <p:tavLst>
                                        <p:tav tm="0">
                                          <p:val>
                                            <p:strVal val="#ppt_x"/>
                                          </p:val>
                                        </p:tav>
                                        <p:tav tm="100000">
                                          <p:val>
                                            <p:strVal val="#ppt_x"/>
                                          </p:val>
                                        </p:tav>
                                      </p:tavLst>
                                    </p:anim>
                                    <p:anim calcmode="lin" valueType="num">
                                      <p:cBhvr>
                                        <p:cTn id="9" dur="1000" fill="hold"/>
                                        <p:tgtEl>
                                          <p:spTgt spid="307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576" y="5373216"/>
            <a:ext cx="8736904" cy="1143000"/>
          </a:xfrm>
        </p:spPr>
        <p:txBody>
          <a:bodyPr/>
          <a:lstStyle/>
          <a:p>
            <a:pPr marL="0" indent="0">
              <a:buNone/>
            </a:pPr>
            <a:r>
              <a:rPr lang="en-GB" dirty="0" smtClean="0"/>
              <a:t>Drama, Workshops...engaging learning…</a:t>
            </a:r>
            <a:endParaRPr lang="en-GB" dirty="0"/>
          </a:p>
        </p:txBody>
      </p:sp>
      <p:sp>
        <p:nvSpPr>
          <p:cNvPr id="3" name="Content Placeholder 2"/>
          <p:cNvSpPr>
            <a:spLocks noGrp="1"/>
          </p:cNvSpPr>
          <p:nvPr>
            <p:ph sz="quarter" idx="13"/>
          </p:nvPr>
        </p:nvSpPr>
        <p:spPr/>
        <p:txBody>
          <a:bodyPr/>
          <a:lstStyle/>
          <a:p>
            <a:endParaRPr lang="en-GB"/>
          </a:p>
        </p:txBody>
      </p:sp>
      <p:pic>
        <p:nvPicPr>
          <p:cNvPr id="31746" name="Picture 2" descr="https://pbs.twimg.com/media/CYbjRGVWQAQ1qA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332656"/>
            <a:ext cx="5715000" cy="451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7506600"/>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1746"/>
                                        </p:tgtEl>
                                        <p:attrNameLst>
                                          <p:attrName>style.visibility</p:attrName>
                                        </p:attrNameLst>
                                      </p:cBhvr>
                                      <p:to>
                                        <p:strVal val="visible"/>
                                      </p:to>
                                    </p:set>
                                    <p:animEffect transition="in" filter="circle(in)">
                                      <p:cBhvr>
                                        <p:cTn id="7" dur="2000"/>
                                        <p:tgtEl>
                                          <p:spTgt spid="317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lstStyle/>
          <a:p>
            <a:endParaRPr lang="en-GB" dirty="0"/>
          </a:p>
        </p:txBody>
      </p:sp>
      <p:pic>
        <p:nvPicPr>
          <p:cNvPr id="2050" name="Picture 2" descr="https://pbs.twimg.com/media/COECJ-uWUAAuH1V.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332656"/>
            <a:ext cx="6582954" cy="4915272"/>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275298" y="5535960"/>
            <a:ext cx="9652814" cy="1143000"/>
          </a:xfrm>
          <a:prstGeom prst="rect">
            <a:avLst/>
          </a:prstGeom>
          <a:effectLst/>
        </p:spPr>
        <p:txBody>
          <a:bodyPr vert="horz" lIns="91440" tIns="45720" rIns="91440" bIns="45720" rtlCol="0" anchor="t" anchorCtr="0">
            <a:noAutofit/>
          </a:bodyPr>
          <a:lstStyle>
            <a:lvl1pPr marL="640080" indent="-457200" algn="l" defTabSz="914400" rtl="0" eaLnBrk="1" latinLnBrk="0" hangingPunct="1">
              <a:spcBef>
                <a:spcPct val="0"/>
              </a:spcBef>
              <a:buClr>
                <a:schemeClr val="accent6">
                  <a:lumMod val="75000"/>
                </a:schemeClr>
              </a:buClr>
              <a:buSzPct val="128000"/>
              <a:buFont typeface="Georgia" pitchFamily="18" charset="0"/>
              <a:buChar char="*"/>
              <a:defRPr sz="54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ctr">
              <a:buFont typeface="Georgia" pitchFamily="18" charset="0"/>
              <a:buNone/>
            </a:pPr>
            <a:r>
              <a:rPr lang="en-GB" dirty="0" smtClean="0"/>
              <a:t>Debate, Discuss, Question…</a:t>
            </a:r>
            <a:endParaRPr lang="en-GB" dirty="0"/>
          </a:p>
        </p:txBody>
      </p:sp>
    </p:spTree>
    <p:extLst>
      <p:ext uri="{BB962C8B-B14F-4D97-AF65-F5344CB8AC3E}">
        <p14:creationId xmlns:p14="http://schemas.microsoft.com/office/powerpoint/2010/main" val="3521824288"/>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484784"/>
            <a:ext cx="8496944" cy="1143000"/>
          </a:xfrm>
        </p:spPr>
        <p:txBody>
          <a:bodyPr/>
          <a:lstStyle/>
          <a:p>
            <a:pPr marL="0" indent="0" algn="ctr">
              <a:buNone/>
            </a:pPr>
            <a:r>
              <a:rPr lang="en-GB" dirty="0" smtClean="0"/>
              <a:t>“The teachers make sure the lessons are always fun and enjoyable.”</a:t>
            </a:r>
            <a:br>
              <a:rPr lang="en-GB" dirty="0" smtClean="0"/>
            </a:br>
            <a:r>
              <a:rPr lang="en-GB" dirty="0" smtClean="0"/>
              <a:t/>
            </a:r>
            <a:br>
              <a:rPr lang="en-GB" dirty="0" smtClean="0"/>
            </a:br>
            <a:r>
              <a:rPr lang="en-GB" dirty="0" smtClean="0"/>
              <a:t>~Year 4~</a:t>
            </a:r>
            <a:endParaRPr lang="en-GB" dirty="0"/>
          </a:p>
        </p:txBody>
      </p:sp>
    </p:spTree>
    <p:extLst>
      <p:ext uri="{BB962C8B-B14F-4D97-AF65-F5344CB8AC3E}">
        <p14:creationId xmlns:p14="http://schemas.microsoft.com/office/powerpoint/2010/main" val="1958682736"/>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725144"/>
            <a:ext cx="5184576" cy="1143000"/>
          </a:xfrm>
        </p:spPr>
        <p:txBody>
          <a:bodyPr/>
          <a:lstStyle/>
          <a:p>
            <a:pPr marL="0" indent="0">
              <a:buNone/>
            </a:pPr>
            <a:r>
              <a:rPr lang="en-GB" dirty="0" smtClean="0"/>
              <a:t>Using ICT to create, design and imagine…</a:t>
            </a:r>
            <a:endParaRPr lang="en-GB" dirty="0"/>
          </a:p>
        </p:txBody>
      </p:sp>
      <p:sp>
        <p:nvSpPr>
          <p:cNvPr id="3" name="Content Placeholder 2"/>
          <p:cNvSpPr>
            <a:spLocks noGrp="1"/>
          </p:cNvSpPr>
          <p:nvPr>
            <p:ph sz="quarter" idx="13"/>
          </p:nvPr>
        </p:nvSpPr>
        <p:spPr/>
        <p:txBody>
          <a:bodyPr/>
          <a:lstStyle/>
          <a:p>
            <a:endParaRPr lang="en-GB"/>
          </a:p>
        </p:txBody>
      </p:sp>
      <p:pic>
        <p:nvPicPr>
          <p:cNvPr id="32770" name="Picture 2" descr="https://pbs.twimg.com/media/CZVLnh6WQAEAoo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332656"/>
            <a:ext cx="5040560" cy="4267200"/>
          </a:xfrm>
          <a:prstGeom prst="rect">
            <a:avLst/>
          </a:prstGeom>
          <a:noFill/>
          <a:extLst>
            <a:ext uri="{909E8E84-426E-40DD-AFC4-6F175D3DCCD1}">
              <a14:hiddenFill xmlns:a14="http://schemas.microsoft.com/office/drawing/2010/main">
                <a:solidFill>
                  <a:srgbClr val="FFFFFF"/>
                </a:solidFill>
              </a14:hiddenFill>
            </a:ext>
          </a:extLst>
        </p:spPr>
      </p:pic>
      <p:pic>
        <p:nvPicPr>
          <p:cNvPr id="32772" name="Picture 4" descr="https://pbs.twimg.com/media/CasqRGmW8AEfC4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1427" y="347433"/>
            <a:ext cx="3603948" cy="6073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3030532"/>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2770"/>
                                        </p:tgtEl>
                                        <p:attrNameLst>
                                          <p:attrName>style.visibility</p:attrName>
                                        </p:attrNameLst>
                                      </p:cBhvr>
                                      <p:to>
                                        <p:strVal val="visible"/>
                                      </p:to>
                                    </p:set>
                                    <p:animEffect transition="in" filter="barn(inVertical)">
                                      <p:cBhvr>
                                        <p:cTn id="7" dur="500"/>
                                        <p:tgtEl>
                                          <p:spTgt spid="3277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2772"/>
                                        </p:tgtEl>
                                        <p:attrNameLst>
                                          <p:attrName>style.visibility</p:attrName>
                                        </p:attrNameLst>
                                      </p:cBhvr>
                                      <p:to>
                                        <p:strVal val="visible"/>
                                      </p:to>
                                    </p:set>
                                    <p:animEffect transition="in" filter="circle(in)">
                                      <p:cBhvr>
                                        <p:cTn id="12" dur="2000"/>
                                        <p:tgtEl>
                                          <p:spTgt spid="327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95936" y="1334716"/>
            <a:ext cx="4824536" cy="4896544"/>
          </a:xfrm>
        </p:spPr>
        <p:txBody>
          <a:bodyPr/>
          <a:lstStyle/>
          <a:p>
            <a:pPr marL="0" indent="0">
              <a:buNone/>
            </a:pPr>
            <a:r>
              <a:rPr lang="en-GB" dirty="0" smtClean="0"/>
              <a:t>Always striving to push ourselves that much further…</a:t>
            </a:r>
            <a:endParaRPr lang="en-GB" dirty="0"/>
          </a:p>
        </p:txBody>
      </p:sp>
      <p:pic>
        <p:nvPicPr>
          <p:cNvPr id="33794" name="Picture 2" descr="https://pbs.twimg.com/media/CZVOnFaWAAIA4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 y="908720"/>
            <a:ext cx="3748933" cy="574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2386314"/>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fade">
                                      <p:cBhvr>
                                        <p:cTn id="7" dur="500"/>
                                        <p:tgtEl>
                                          <p:spTgt spid="337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97" y="4437112"/>
            <a:ext cx="4752528" cy="1944216"/>
          </a:xfrm>
        </p:spPr>
        <p:txBody>
          <a:bodyPr/>
          <a:lstStyle/>
          <a:p>
            <a:pPr marL="0" indent="0">
              <a:buNone/>
            </a:pPr>
            <a:r>
              <a:rPr lang="en-GB" dirty="0" smtClean="0"/>
              <a:t>School Values and Traditions…</a:t>
            </a:r>
            <a:endParaRPr lang="en-GB" dirty="0"/>
          </a:p>
        </p:txBody>
      </p:sp>
      <p:sp>
        <p:nvSpPr>
          <p:cNvPr id="3" name="Content Placeholder 2"/>
          <p:cNvSpPr>
            <a:spLocks noGrp="1"/>
          </p:cNvSpPr>
          <p:nvPr>
            <p:ph sz="quarter" idx="13"/>
          </p:nvPr>
        </p:nvSpPr>
        <p:spPr/>
        <p:txBody>
          <a:bodyPr/>
          <a:lstStyle/>
          <a:p>
            <a:endParaRPr lang="en-GB"/>
          </a:p>
        </p:txBody>
      </p:sp>
      <p:pic>
        <p:nvPicPr>
          <p:cNvPr id="34818" name="Picture 2" descr="https://pbs.twimg.com/media/CaX3iDuXEAEaHn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754"/>
            <a:ext cx="5715000" cy="3943350"/>
          </a:xfrm>
          <a:prstGeom prst="rect">
            <a:avLst/>
          </a:prstGeom>
          <a:noFill/>
          <a:extLst>
            <a:ext uri="{909E8E84-426E-40DD-AFC4-6F175D3DCCD1}">
              <a14:hiddenFill xmlns:a14="http://schemas.microsoft.com/office/drawing/2010/main">
                <a:solidFill>
                  <a:srgbClr val="FFFFFF"/>
                </a:solidFill>
              </a14:hiddenFill>
            </a:ext>
          </a:extLst>
        </p:spPr>
      </p:pic>
      <p:pic>
        <p:nvPicPr>
          <p:cNvPr id="34820" name="Picture 4" descr="https://pbs.twimg.com/media/CaX3wbRWwAAqrM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268760"/>
            <a:ext cx="4104456" cy="5418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1061788"/>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4818"/>
                                        </p:tgtEl>
                                        <p:attrNameLst>
                                          <p:attrName>style.visibility</p:attrName>
                                        </p:attrNameLst>
                                      </p:cBhvr>
                                      <p:to>
                                        <p:strVal val="visible"/>
                                      </p:to>
                                    </p:set>
                                    <p:animEffect transition="in" filter="barn(inVertical)">
                                      <p:cBhvr>
                                        <p:cTn id="7" dur="500"/>
                                        <p:tgtEl>
                                          <p:spTgt spid="348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4820"/>
                                        </p:tgtEl>
                                        <p:attrNameLst>
                                          <p:attrName>style.visibility</p:attrName>
                                        </p:attrNameLst>
                                      </p:cBhvr>
                                      <p:to>
                                        <p:strVal val="visible"/>
                                      </p:to>
                                    </p:set>
                                    <p:animEffect transition="in" filter="barn(inVertical)">
                                      <p:cBhvr>
                                        <p:cTn id="12" dur="500"/>
                                        <p:tgtEl>
                                          <p:spTgt spid="348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013176"/>
            <a:ext cx="8964488" cy="1143000"/>
          </a:xfrm>
        </p:spPr>
        <p:txBody>
          <a:bodyPr/>
          <a:lstStyle/>
          <a:p>
            <a:pPr marL="0" indent="0">
              <a:buNone/>
            </a:pPr>
            <a:r>
              <a:rPr lang="en-GB" dirty="0" smtClean="0"/>
              <a:t>Always looking to improve….</a:t>
            </a:r>
            <a:endParaRPr lang="en-GB" dirty="0"/>
          </a:p>
        </p:txBody>
      </p:sp>
      <p:sp>
        <p:nvSpPr>
          <p:cNvPr id="3" name="Content Placeholder 2"/>
          <p:cNvSpPr>
            <a:spLocks noGrp="1"/>
          </p:cNvSpPr>
          <p:nvPr>
            <p:ph sz="quarter" idx="13"/>
          </p:nvPr>
        </p:nvSpPr>
        <p:spPr/>
        <p:txBody>
          <a:bodyPr/>
          <a:lstStyle/>
          <a:p>
            <a:endParaRPr lang="en-GB"/>
          </a:p>
        </p:txBody>
      </p:sp>
      <p:pic>
        <p:nvPicPr>
          <p:cNvPr id="35842" name="Picture 2" descr="https://pbs.twimg.com/media/CaxFpM3XIAAdOG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60648"/>
            <a:ext cx="5715000"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4910191"/>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842"/>
                                        </p:tgtEl>
                                        <p:attrNameLst>
                                          <p:attrName>style.visibility</p:attrName>
                                        </p:attrNameLst>
                                      </p:cBhvr>
                                      <p:to>
                                        <p:strVal val="visible"/>
                                      </p:to>
                                    </p:set>
                                    <p:anim calcmode="lin" valueType="num">
                                      <p:cBhvr additive="base">
                                        <p:cTn id="7" dur="500" fill="hold"/>
                                        <p:tgtEl>
                                          <p:spTgt spid="35842"/>
                                        </p:tgtEl>
                                        <p:attrNameLst>
                                          <p:attrName>ppt_x</p:attrName>
                                        </p:attrNameLst>
                                      </p:cBhvr>
                                      <p:tavLst>
                                        <p:tav tm="0">
                                          <p:val>
                                            <p:strVal val="#ppt_x"/>
                                          </p:val>
                                        </p:tav>
                                        <p:tav tm="100000">
                                          <p:val>
                                            <p:strVal val="#ppt_x"/>
                                          </p:val>
                                        </p:tav>
                                      </p:tavLst>
                                    </p:anim>
                                    <p:anim calcmode="lin" valueType="num">
                                      <p:cBhvr additive="base">
                                        <p:cTn id="8" dur="500" fill="hold"/>
                                        <p:tgtEl>
                                          <p:spTgt spid="358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980728"/>
            <a:ext cx="6512511" cy="1143000"/>
          </a:xfrm>
        </p:spPr>
        <p:txBody>
          <a:bodyPr/>
          <a:lstStyle/>
          <a:p>
            <a:pPr marL="0" indent="0" algn="ctr">
              <a:buNone/>
            </a:pPr>
            <a:r>
              <a:rPr lang="en-GB" dirty="0" smtClean="0"/>
              <a:t>“This school forms pupils who make the impossible, possible.”</a:t>
            </a:r>
            <a:br>
              <a:rPr lang="en-GB" dirty="0" smtClean="0"/>
            </a:br>
            <a:r>
              <a:rPr lang="en-GB" dirty="0" smtClean="0"/>
              <a:t> </a:t>
            </a:r>
            <a:br>
              <a:rPr lang="en-GB" dirty="0" smtClean="0"/>
            </a:br>
            <a:r>
              <a:rPr lang="en-GB" dirty="0" smtClean="0"/>
              <a:t>~Oscar – Year 6~</a:t>
            </a:r>
            <a:endParaRPr lang="en-GB" dirty="0"/>
          </a:p>
        </p:txBody>
      </p:sp>
    </p:spTree>
    <p:extLst>
      <p:ext uri="{BB962C8B-B14F-4D97-AF65-F5344CB8AC3E}">
        <p14:creationId xmlns:p14="http://schemas.microsoft.com/office/powerpoint/2010/main" val="3184816920"/>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517232"/>
            <a:ext cx="9143999" cy="1143000"/>
          </a:xfrm>
        </p:spPr>
        <p:txBody>
          <a:bodyPr/>
          <a:lstStyle/>
          <a:p>
            <a:pPr marL="0" indent="0">
              <a:buNone/>
            </a:pPr>
            <a:r>
              <a:rPr lang="en-GB" dirty="0" smtClean="0"/>
              <a:t>Visitors and New Perspectives…</a:t>
            </a:r>
            <a:endParaRPr lang="en-GB" dirty="0"/>
          </a:p>
        </p:txBody>
      </p:sp>
      <p:sp>
        <p:nvSpPr>
          <p:cNvPr id="3" name="Content Placeholder 2"/>
          <p:cNvSpPr>
            <a:spLocks noGrp="1"/>
          </p:cNvSpPr>
          <p:nvPr>
            <p:ph sz="quarter" idx="13"/>
          </p:nvPr>
        </p:nvSpPr>
        <p:spPr/>
        <p:txBody>
          <a:bodyPr/>
          <a:lstStyle/>
          <a:p>
            <a:endParaRPr lang="en-GB"/>
          </a:p>
        </p:txBody>
      </p:sp>
      <p:pic>
        <p:nvPicPr>
          <p:cNvPr id="36866" name="Picture 2" descr="https://pbs.twimg.com/media/CcDa3ghWoAA-dkJ.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221" y="73643"/>
            <a:ext cx="6039964" cy="417646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pbs.twimg.com/media/Chrmm66UoAIoE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404664"/>
            <a:ext cx="4074112"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1447243"/>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686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sz="quarter" idx="13"/>
          </p:nvPr>
        </p:nvSpPr>
        <p:spPr/>
        <p:txBody>
          <a:bodyPr/>
          <a:lstStyle/>
          <a:p>
            <a:endParaRPr lang="en-GB"/>
          </a:p>
        </p:txBody>
      </p:sp>
      <p:pic>
        <p:nvPicPr>
          <p:cNvPr id="37890" name="Picture 2" descr="https://pbs.twimg.com/media/Cdp_3SsWwAA2Ss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260649"/>
            <a:ext cx="4344417" cy="4824536"/>
          </a:xfrm>
          <a:prstGeom prst="rect">
            <a:avLst/>
          </a:prstGeom>
          <a:noFill/>
          <a:extLst>
            <a:ext uri="{909E8E84-426E-40DD-AFC4-6F175D3DCCD1}">
              <a14:hiddenFill xmlns:a14="http://schemas.microsoft.com/office/drawing/2010/main">
                <a:solidFill>
                  <a:srgbClr val="FFFFFF"/>
                </a:solidFill>
              </a14:hiddenFill>
            </a:ext>
          </a:extLst>
        </p:spPr>
      </p:pic>
      <p:pic>
        <p:nvPicPr>
          <p:cNvPr id="37892" name="Picture 4" descr="https://pbs.twimg.com/media/CdqAMqqWAAAyQI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3522" y="3149740"/>
            <a:ext cx="4966420" cy="370826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3779912" y="285771"/>
            <a:ext cx="4690686" cy="1143000"/>
          </a:xfrm>
          <a:prstGeom prst="rect">
            <a:avLst/>
          </a:prstGeom>
          <a:effectLst/>
        </p:spPr>
        <p:txBody>
          <a:bodyPr vert="horz" lIns="91440" tIns="45720" rIns="91440" bIns="45720" rtlCol="0" anchor="t" anchorCtr="0">
            <a:no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buFont typeface="Georgia" pitchFamily="18" charset="0"/>
              <a:buNone/>
            </a:pPr>
            <a:r>
              <a:rPr lang="en-GB" dirty="0" smtClean="0"/>
              <a:t>Love our Reading Mornings!</a:t>
            </a:r>
            <a:endParaRPr lang="en-GB" dirty="0"/>
          </a:p>
        </p:txBody>
      </p:sp>
    </p:spTree>
    <p:extLst>
      <p:ext uri="{BB962C8B-B14F-4D97-AF65-F5344CB8AC3E}">
        <p14:creationId xmlns:p14="http://schemas.microsoft.com/office/powerpoint/2010/main" val="492919989"/>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37890"/>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8" presetClass="emph" presetSubtype="0" fill="hold" nodeType="clickEffect">
                                  <p:stCondLst>
                                    <p:cond delay="0"/>
                                  </p:stCondLst>
                                  <p:childTnLst>
                                    <p:animRot by="21600000">
                                      <p:cBhvr>
                                        <p:cTn id="10" dur="2000" fill="hold"/>
                                        <p:tgtEl>
                                          <p:spTgt spid="3789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28800"/>
            <a:ext cx="8964488" cy="1143000"/>
          </a:xfrm>
        </p:spPr>
        <p:txBody>
          <a:bodyPr/>
          <a:lstStyle/>
          <a:p>
            <a:pPr marL="0" indent="0" algn="ctr">
              <a:buNone/>
            </a:pPr>
            <a:r>
              <a:rPr lang="en-GB" dirty="0" smtClean="0"/>
              <a:t>“The teachers are really good because they push you to challenge yourself.”</a:t>
            </a:r>
            <a:br>
              <a:rPr lang="en-GB" dirty="0" smtClean="0"/>
            </a:br>
            <a:r>
              <a:rPr lang="en-GB" dirty="0" smtClean="0"/>
              <a:t/>
            </a:r>
            <a:br>
              <a:rPr lang="en-GB" dirty="0" smtClean="0"/>
            </a:br>
            <a:r>
              <a:rPr lang="en-GB" dirty="0" smtClean="0"/>
              <a:t>~Year 5~</a:t>
            </a:r>
            <a:endParaRPr lang="en-GB" dirty="0"/>
          </a:p>
        </p:txBody>
      </p:sp>
    </p:spTree>
    <p:extLst>
      <p:ext uri="{BB962C8B-B14F-4D97-AF65-F5344CB8AC3E}">
        <p14:creationId xmlns:p14="http://schemas.microsoft.com/office/powerpoint/2010/main" val="2799160672"/>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31" y="4005064"/>
            <a:ext cx="4690686" cy="1143000"/>
          </a:xfrm>
        </p:spPr>
        <p:txBody>
          <a:bodyPr/>
          <a:lstStyle/>
          <a:p>
            <a:pPr marL="0" indent="0">
              <a:buNone/>
            </a:pPr>
            <a:r>
              <a:rPr lang="en-GB" dirty="0" smtClean="0"/>
              <a:t>Parents in School – Breakfast and Crafts!</a:t>
            </a:r>
            <a:endParaRPr lang="en-GB" dirty="0"/>
          </a:p>
        </p:txBody>
      </p:sp>
      <p:sp>
        <p:nvSpPr>
          <p:cNvPr id="3" name="Content Placeholder 2"/>
          <p:cNvSpPr>
            <a:spLocks noGrp="1"/>
          </p:cNvSpPr>
          <p:nvPr>
            <p:ph sz="quarter" idx="13"/>
          </p:nvPr>
        </p:nvSpPr>
        <p:spPr/>
        <p:txBody>
          <a:bodyPr/>
          <a:lstStyle/>
          <a:p>
            <a:endParaRPr lang="en-GB" dirty="0"/>
          </a:p>
        </p:txBody>
      </p:sp>
      <p:pic>
        <p:nvPicPr>
          <p:cNvPr id="38914" name="Picture 2" descr="https://pbs.twimg.com/media/CeP2HovXEAAl8i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30" y="21495"/>
            <a:ext cx="4787916" cy="3351542"/>
          </a:xfrm>
          <a:prstGeom prst="rect">
            <a:avLst/>
          </a:prstGeom>
          <a:noFill/>
          <a:extLst>
            <a:ext uri="{909E8E84-426E-40DD-AFC4-6F175D3DCCD1}">
              <a14:hiddenFill xmlns:a14="http://schemas.microsoft.com/office/drawing/2010/main">
                <a:solidFill>
                  <a:srgbClr val="FFFFFF"/>
                </a:solidFill>
              </a14:hiddenFill>
            </a:ext>
          </a:extLst>
        </p:spPr>
      </p:pic>
      <p:pic>
        <p:nvPicPr>
          <p:cNvPr id="38916" name="Picture 4" descr="https://pbs.twimg.com/media/CePs2jaWEAABH8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3246" y="483065"/>
            <a:ext cx="4197036" cy="6100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347819"/>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fade">
                                      <p:cBhvr>
                                        <p:cTn id="7" dur="1000"/>
                                        <p:tgtEl>
                                          <p:spTgt spid="38914"/>
                                        </p:tgtEl>
                                      </p:cBhvr>
                                    </p:animEffect>
                                    <p:anim calcmode="lin" valueType="num">
                                      <p:cBhvr>
                                        <p:cTn id="8" dur="1000" fill="hold"/>
                                        <p:tgtEl>
                                          <p:spTgt spid="38914"/>
                                        </p:tgtEl>
                                        <p:attrNameLst>
                                          <p:attrName>ppt_x</p:attrName>
                                        </p:attrNameLst>
                                      </p:cBhvr>
                                      <p:tavLst>
                                        <p:tav tm="0">
                                          <p:val>
                                            <p:strVal val="#ppt_x"/>
                                          </p:val>
                                        </p:tav>
                                        <p:tav tm="100000">
                                          <p:val>
                                            <p:strVal val="#ppt_x"/>
                                          </p:val>
                                        </p:tav>
                                      </p:tavLst>
                                    </p:anim>
                                    <p:anim calcmode="lin" valueType="num">
                                      <p:cBhvr>
                                        <p:cTn id="9" dur="1000" fill="hold"/>
                                        <p:tgtEl>
                                          <p:spTgt spid="389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8916"/>
                                        </p:tgtEl>
                                        <p:attrNameLst>
                                          <p:attrName>style.visibility</p:attrName>
                                        </p:attrNameLst>
                                      </p:cBhvr>
                                      <p:to>
                                        <p:strVal val="visible"/>
                                      </p:to>
                                    </p:set>
                                    <p:animEffect transition="in" filter="fade">
                                      <p:cBhvr>
                                        <p:cTn id="14" dur="1000"/>
                                        <p:tgtEl>
                                          <p:spTgt spid="38916"/>
                                        </p:tgtEl>
                                      </p:cBhvr>
                                    </p:animEffect>
                                    <p:anim calcmode="lin" valueType="num">
                                      <p:cBhvr>
                                        <p:cTn id="15" dur="1000" fill="hold"/>
                                        <p:tgtEl>
                                          <p:spTgt spid="38916"/>
                                        </p:tgtEl>
                                        <p:attrNameLst>
                                          <p:attrName>ppt_x</p:attrName>
                                        </p:attrNameLst>
                                      </p:cBhvr>
                                      <p:tavLst>
                                        <p:tav tm="0">
                                          <p:val>
                                            <p:strVal val="#ppt_x"/>
                                          </p:val>
                                        </p:tav>
                                        <p:tav tm="100000">
                                          <p:val>
                                            <p:strVal val="#ppt_x"/>
                                          </p:val>
                                        </p:tav>
                                      </p:tavLst>
                                    </p:anim>
                                    <p:anim calcmode="lin" valueType="num">
                                      <p:cBhvr>
                                        <p:cTn id="16" dur="1000" fill="hold"/>
                                        <p:tgtEl>
                                          <p:spTgt spid="389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sz="quarter" idx="13"/>
          </p:nvPr>
        </p:nvSpPr>
        <p:spPr/>
        <p:txBody>
          <a:bodyPr/>
          <a:lstStyle/>
          <a:p>
            <a:endParaRPr lang="en-GB"/>
          </a:p>
        </p:txBody>
      </p:sp>
      <p:pic>
        <p:nvPicPr>
          <p:cNvPr id="3076" name="Picture 4" descr="https://pbs.twimg.com/media/COECuwrWIAAy9f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548679"/>
            <a:ext cx="7128792" cy="53228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9701622"/>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wheel(1)">
                                      <p:cBhvr>
                                        <p:cTn id="7" dur="20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sz="quarter" idx="13"/>
          </p:nvPr>
        </p:nvSpPr>
        <p:spPr/>
        <p:txBody>
          <a:bodyPr/>
          <a:lstStyle/>
          <a:p>
            <a:endParaRPr lang="en-GB"/>
          </a:p>
        </p:txBody>
      </p:sp>
      <p:pic>
        <p:nvPicPr>
          <p:cNvPr id="39938" name="Picture 2" descr="https://pbs.twimg.com/media/CeQJK44WEAAcjR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078" y="476672"/>
            <a:ext cx="4406459" cy="5904656"/>
          </a:xfrm>
          <a:prstGeom prst="rect">
            <a:avLst/>
          </a:prstGeom>
          <a:noFill/>
          <a:extLst>
            <a:ext uri="{909E8E84-426E-40DD-AFC4-6F175D3DCCD1}">
              <a14:hiddenFill xmlns:a14="http://schemas.microsoft.com/office/drawing/2010/main">
                <a:solidFill>
                  <a:srgbClr val="FFFFFF"/>
                </a:solidFill>
              </a14:hiddenFill>
            </a:ext>
          </a:extLst>
        </p:spPr>
      </p:pic>
      <p:pic>
        <p:nvPicPr>
          <p:cNvPr id="39940" name="Picture 4" descr="https://pbs.twimg.com/media/CeQJou4W8AApL_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2427" y="173685"/>
            <a:ext cx="4993239" cy="493498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4173775" y="5263689"/>
            <a:ext cx="4690686" cy="1143000"/>
          </a:xfrm>
          <a:prstGeom prst="rect">
            <a:avLst/>
          </a:prstGeom>
          <a:effectLst/>
        </p:spPr>
        <p:txBody>
          <a:bodyPr vert="horz" lIns="91440" tIns="45720" rIns="91440" bIns="45720" rtlCol="0" anchor="t" anchorCtr="0">
            <a:no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buFont typeface="Georgia" pitchFamily="18" charset="0"/>
              <a:buNone/>
            </a:pPr>
            <a:r>
              <a:rPr lang="en-GB" dirty="0" smtClean="0"/>
              <a:t>House Challenges…</a:t>
            </a:r>
            <a:endParaRPr lang="en-GB" dirty="0"/>
          </a:p>
        </p:txBody>
      </p:sp>
    </p:spTree>
    <p:extLst>
      <p:ext uri="{BB962C8B-B14F-4D97-AF65-F5344CB8AC3E}">
        <p14:creationId xmlns:p14="http://schemas.microsoft.com/office/powerpoint/2010/main" val="1368219450"/>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9938"/>
                                        </p:tgtEl>
                                        <p:attrNameLst>
                                          <p:attrName>style.visibility</p:attrName>
                                        </p:attrNameLst>
                                      </p:cBhvr>
                                      <p:to>
                                        <p:strVal val="visible"/>
                                      </p:to>
                                    </p:set>
                                    <p:animEffect transition="in" filter="barn(inVertical)">
                                      <p:cBhvr>
                                        <p:cTn id="7" dur="500"/>
                                        <p:tgtEl>
                                          <p:spTgt spid="3993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9940"/>
                                        </p:tgtEl>
                                        <p:attrNameLst>
                                          <p:attrName>style.visibility</p:attrName>
                                        </p:attrNameLst>
                                      </p:cBhvr>
                                      <p:to>
                                        <p:strVal val="visible"/>
                                      </p:to>
                                    </p:set>
                                    <p:animEffect transition="in" filter="fade">
                                      <p:cBhvr>
                                        <p:cTn id="12" dur="1000"/>
                                        <p:tgtEl>
                                          <p:spTgt spid="39940"/>
                                        </p:tgtEl>
                                      </p:cBhvr>
                                    </p:animEffect>
                                    <p:anim calcmode="lin" valueType="num">
                                      <p:cBhvr>
                                        <p:cTn id="13" dur="1000" fill="hold"/>
                                        <p:tgtEl>
                                          <p:spTgt spid="39940"/>
                                        </p:tgtEl>
                                        <p:attrNameLst>
                                          <p:attrName>ppt_x</p:attrName>
                                        </p:attrNameLst>
                                      </p:cBhvr>
                                      <p:tavLst>
                                        <p:tav tm="0">
                                          <p:val>
                                            <p:strVal val="#ppt_x"/>
                                          </p:val>
                                        </p:tav>
                                        <p:tav tm="100000">
                                          <p:val>
                                            <p:strVal val="#ppt_x"/>
                                          </p:val>
                                        </p:tav>
                                      </p:tavLst>
                                    </p:anim>
                                    <p:anim calcmode="lin" valueType="num">
                                      <p:cBhvr>
                                        <p:cTn id="14" dur="1000" fill="hold"/>
                                        <p:tgtEl>
                                          <p:spTgt spid="399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0" y="631776"/>
            <a:ext cx="4283968" cy="1143000"/>
          </a:xfrm>
        </p:spPr>
        <p:txBody>
          <a:bodyPr/>
          <a:lstStyle/>
          <a:p>
            <a:pPr marL="0" indent="0">
              <a:buNone/>
            </a:pPr>
            <a:r>
              <a:rPr lang="en-GB" dirty="0" smtClean="0"/>
              <a:t>Learning about the world around us…</a:t>
            </a:r>
            <a:endParaRPr lang="en-GB" dirty="0"/>
          </a:p>
        </p:txBody>
      </p:sp>
      <p:pic>
        <p:nvPicPr>
          <p:cNvPr id="41986" name="Picture 2" descr="https://pbs.twimg.com/media/Cf1V0SEUsAEguhJ.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4" y="620688"/>
            <a:ext cx="4560441" cy="61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0788014"/>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1986"/>
                                        </p:tgtEl>
                                        <p:attrNameLst>
                                          <p:attrName>style.visibility</p:attrName>
                                        </p:attrNameLst>
                                      </p:cBhvr>
                                      <p:to>
                                        <p:strVal val="visible"/>
                                      </p:to>
                                    </p:set>
                                    <p:anim calcmode="lin" valueType="num">
                                      <p:cBhvr additive="base">
                                        <p:cTn id="7" dur="500" fill="hold"/>
                                        <p:tgtEl>
                                          <p:spTgt spid="41986"/>
                                        </p:tgtEl>
                                        <p:attrNameLst>
                                          <p:attrName>ppt_x</p:attrName>
                                        </p:attrNameLst>
                                      </p:cBhvr>
                                      <p:tavLst>
                                        <p:tav tm="0">
                                          <p:val>
                                            <p:strVal val="#ppt_x"/>
                                          </p:val>
                                        </p:tav>
                                        <p:tav tm="100000">
                                          <p:val>
                                            <p:strVal val="#ppt_x"/>
                                          </p:val>
                                        </p:tav>
                                      </p:tavLst>
                                    </p:anim>
                                    <p:anim calcmode="lin" valueType="num">
                                      <p:cBhvr additive="base">
                                        <p:cTn id="8" dur="500" fill="hold"/>
                                        <p:tgtEl>
                                          <p:spTgt spid="419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83" y="0"/>
            <a:ext cx="8280920" cy="1143000"/>
          </a:xfrm>
        </p:spPr>
        <p:txBody>
          <a:bodyPr/>
          <a:lstStyle/>
          <a:p>
            <a:pPr marL="0" indent="0">
              <a:buNone/>
            </a:pPr>
            <a:r>
              <a:rPr lang="en-GB" dirty="0" smtClean="0"/>
              <a:t>Dance and county-wide sporting events…</a:t>
            </a:r>
            <a:endParaRPr lang="en-GB" dirty="0"/>
          </a:p>
        </p:txBody>
      </p:sp>
      <p:pic>
        <p:nvPicPr>
          <p:cNvPr id="44034" name="Picture 2" descr="https://pbs.twimg.com/media/CgWCeG1W4AANKI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556792"/>
            <a:ext cx="6768752" cy="5114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7921243"/>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4034"/>
                                        </p:tgtEl>
                                        <p:attrNameLst>
                                          <p:attrName>style.visibility</p:attrName>
                                        </p:attrNameLst>
                                      </p:cBhvr>
                                      <p:to>
                                        <p:strVal val="visible"/>
                                      </p:to>
                                    </p:set>
                                    <p:anim calcmode="lin" valueType="num">
                                      <p:cBhvr>
                                        <p:cTn id="7" dur="500" fill="hold"/>
                                        <p:tgtEl>
                                          <p:spTgt spid="44034"/>
                                        </p:tgtEl>
                                        <p:attrNameLst>
                                          <p:attrName>ppt_w</p:attrName>
                                        </p:attrNameLst>
                                      </p:cBhvr>
                                      <p:tavLst>
                                        <p:tav tm="0">
                                          <p:val>
                                            <p:fltVal val="0"/>
                                          </p:val>
                                        </p:tav>
                                        <p:tav tm="100000">
                                          <p:val>
                                            <p:strVal val="#ppt_w"/>
                                          </p:val>
                                        </p:tav>
                                      </p:tavLst>
                                    </p:anim>
                                    <p:anim calcmode="lin" valueType="num">
                                      <p:cBhvr>
                                        <p:cTn id="8" dur="500" fill="hold"/>
                                        <p:tgtEl>
                                          <p:spTgt spid="44034"/>
                                        </p:tgtEl>
                                        <p:attrNameLst>
                                          <p:attrName>ppt_h</p:attrName>
                                        </p:attrNameLst>
                                      </p:cBhvr>
                                      <p:tavLst>
                                        <p:tav tm="0">
                                          <p:val>
                                            <p:fltVal val="0"/>
                                          </p:val>
                                        </p:tav>
                                        <p:tav tm="100000">
                                          <p:val>
                                            <p:strVal val="#ppt_h"/>
                                          </p:val>
                                        </p:tav>
                                      </p:tavLst>
                                    </p:anim>
                                    <p:animEffect transition="in" filter="fade">
                                      <p:cBhvr>
                                        <p:cTn id="9" dur="500"/>
                                        <p:tgtEl>
                                          <p:spTgt spid="44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4088" y="836712"/>
            <a:ext cx="3589784" cy="1143000"/>
          </a:xfrm>
        </p:spPr>
        <p:txBody>
          <a:bodyPr/>
          <a:lstStyle/>
          <a:p>
            <a:pPr marL="0" indent="0">
              <a:buNone/>
            </a:pPr>
            <a:r>
              <a:rPr lang="en-GB" dirty="0" smtClean="0"/>
              <a:t>Hands on Learning…</a:t>
            </a:r>
            <a:endParaRPr lang="en-GB" dirty="0"/>
          </a:p>
        </p:txBody>
      </p:sp>
      <p:sp>
        <p:nvSpPr>
          <p:cNvPr id="3" name="Content Placeholder 2"/>
          <p:cNvSpPr>
            <a:spLocks noGrp="1"/>
          </p:cNvSpPr>
          <p:nvPr>
            <p:ph sz="quarter" idx="13"/>
          </p:nvPr>
        </p:nvSpPr>
        <p:spPr/>
        <p:txBody>
          <a:bodyPr/>
          <a:lstStyle/>
          <a:p>
            <a:endParaRPr lang="en-GB"/>
          </a:p>
        </p:txBody>
      </p:sp>
      <p:pic>
        <p:nvPicPr>
          <p:cNvPr id="45058" name="Picture 2" descr="https://pbs.twimg.com/media/Cg4hQGBWgAMDsU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576" y="118134"/>
            <a:ext cx="5175512" cy="6372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6896292"/>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nodeType="clickEffect">
                                  <p:stCondLst>
                                    <p:cond delay="0"/>
                                  </p:stCondLst>
                                  <p:childTnLst>
                                    <p:animClr clrSpc="rgb" dir="cw">
                                      <p:cBhvr override="childStyle">
                                        <p:cTn id="6" dur="250" autoRev="1" fill="remove"/>
                                        <p:tgtEl>
                                          <p:spTgt spid="45058"/>
                                        </p:tgtEl>
                                        <p:attrNameLst>
                                          <p:attrName>style.color</p:attrName>
                                        </p:attrNameLst>
                                      </p:cBhvr>
                                      <p:to>
                                        <a:schemeClr val="bg1"/>
                                      </p:to>
                                    </p:animClr>
                                    <p:animClr clrSpc="rgb" dir="cw">
                                      <p:cBhvr>
                                        <p:cTn id="7" dur="250" autoRev="1" fill="remove"/>
                                        <p:tgtEl>
                                          <p:spTgt spid="45058"/>
                                        </p:tgtEl>
                                        <p:attrNameLst>
                                          <p:attrName>fillcolor</p:attrName>
                                        </p:attrNameLst>
                                      </p:cBhvr>
                                      <p:to>
                                        <a:schemeClr val="bg1"/>
                                      </p:to>
                                    </p:animClr>
                                    <p:set>
                                      <p:cBhvr>
                                        <p:cTn id="8" dur="250" autoRev="1" fill="remove"/>
                                        <p:tgtEl>
                                          <p:spTgt spid="45058"/>
                                        </p:tgtEl>
                                        <p:attrNameLst>
                                          <p:attrName>fill.type</p:attrName>
                                        </p:attrNameLst>
                                      </p:cBhvr>
                                      <p:to>
                                        <p:strVal val="solid"/>
                                      </p:to>
                                    </p:set>
                                    <p:set>
                                      <p:cBhvr>
                                        <p:cTn id="9" dur="250" autoRev="1" fill="remove"/>
                                        <p:tgtEl>
                                          <p:spTgt spid="4505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4" y="836712"/>
            <a:ext cx="3024336" cy="1728192"/>
          </a:xfrm>
        </p:spPr>
        <p:txBody>
          <a:bodyPr/>
          <a:lstStyle/>
          <a:p>
            <a:pPr marL="0" indent="0">
              <a:buNone/>
            </a:pPr>
            <a:r>
              <a:rPr lang="en-GB" dirty="0" smtClean="0"/>
              <a:t>Always learning how to keep ourselves safe…</a:t>
            </a:r>
            <a:endParaRPr lang="en-GB" dirty="0"/>
          </a:p>
        </p:txBody>
      </p:sp>
      <p:pic>
        <p:nvPicPr>
          <p:cNvPr id="46082" name="Picture 2" descr="https://pbs.twimg.com/media/ChmgPrBWwAAHdx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332656"/>
            <a:ext cx="5715000" cy="6343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255442"/>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46082"/>
                                        </p:tgtEl>
                                      </p:cBhvr>
                                    </p:animEffect>
                                    <p:animScale>
                                      <p:cBhvr>
                                        <p:cTn id="7" dur="250" autoRev="1" fill="hold"/>
                                        <p:tgtEl>
                                          <p:spTgt spid="4608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268760"/>
            <a:ext cx="8496944" cy="1143000"/>
          </a:xfrm>
        </p:spPr>
        <p:txBody>
          <a:bodyPr/>
          <a:lstStyle/>
          <a:p>
            <a:pPr marL="0" indent="0" algn="ctr">
              <a:buNone/>
            </a:pPr>
            <a:r>
              <a:rPr lang="en-GB" dirty="0" smtClean="0"/>
              <a:t>Whether you think you can or you think you can’t….you are right.  </a:t>
            </a:r>
            <a:br>
              <a:rPr lang="en-GB" dirty="0" smtClean="0"/>
            </a:br>
            <a:r>
              <a:rPr lang="en-GB" dirty="0" smtClean="0"/>
              <a:t/>
            </a:r>
            <a:br>
              <a:rPr lang="en-GB" dirty="0" smtClean="0"/>
            </a:br>
            <a:r>
              <a:rPr lang="en-GB" dirty="0" smtClean="0"/>
              <a:t>~Henry Ford~</a:t>
            </a:r>
            <a:endParaRPr lang="en-GB" dirty="0"/>
          </a:p>
        </p:txBody>
      </p:sp>
    </p:spTree>
    <p:extLst>
      <p:ext uri="{BB962C8B-B14F-4D97-AF65-F5344CB8AC3E}">
        <p14:creationId xmlns:p14="http://schemas.microsoft.com/office/powerpoint/2010/main" val="1119239602"/>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692696"/>
            <a:ext cx="8784976" cy="1143000"/>
          </a:xfrm>
        </p:spPr>
        <p:txBody>
          <a:bodyPr/>
          <a:lstStyle/>
          <a:p>
            <a:pPr marL="0" indent="0" algn="ctr">
              <a:buNone/>
            </a:pPr>
            <a:r>
              <a:rPr lang="en-GB" dirty="0" smtClean="0"/>
              <a:t>“Red lights will stop you in your tracks, you look outside your window and see all the shards of glass and thorns, but you step out and walk the hard way to victory…”</a:t>
            </a:r>
            <a:br>
              <a:rPr lang="en-GB" dirty="0" smtClean="0"/>
            </a:br>
            <a:r>
              <a:rPr lang="en-GB" dirty="0" smtClean="0"/>
              <a:t>~Amber Year 4~</a:t>
            </a:r>
            <a:endParaRPr lang="en-GB" dirty="0"/>
          </a:p>
        </p:txBody>
      </p:sp>
    </p:spTree>
    <p:extLst>
      <p:ext uri="{BB962C8B-B14F-4D97-AF65-F5344CB8AC3E}">
        <p14:creationId xmlns:p14="http://schemas.microsoft.com/office/powerpoint/2010/main" val="132712238"/>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5736" y="5715000"/>
            <a:ext cx="6512511" cy="1143000"/>
          </a:xfrm>
        </p:spPr>
        <p:txBody>
          <a:bodyPr/>
          <a:lstStyle/>
          <a:p>
            <a:pPr marL="0" indent="0">
              <a:buNone/>
            </a:pPr>
            <a:r>
              <a:rPr lang="en-GB" dirty="0" smtClean="0"/>
              <a:t>Sports and Games…</a:t>
            </a:r>
            <a:endParaRPr lang="en-GB" dirty="0"/>
          </a:p>
        </p:txBody>
      </p:sp>
      <p:sp>
        <p:nvSpPr>
          <p:cNvPr id="3" name="Content Placeholder 2"/>
          <p:cNvSpPr>
            <a:spLocks noGrp="1"/>
          </p:cNvSpPr>
          <p:nvPr>
            <p:ph sz="quarter" idx="13"/>
          </p:nvPr>
        </p:nvSpPr>
        <p:spPr/>
        <p:txBody>
          <a:bodyPr/>
          <a:lstStyle/>
          <a:p>
            <a:endParaRPr lang="en-GB"/>
          </a:p>
        </p:txBody>
      </p:sp>
      <p:pic>
        <p:nvPicPr>
          <p:cNvPr id="5122" name="Picture 2" descr="https://pbs.twimg.com/media/COEE-AZWcAEell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60648"/>
            <a:ext cx="7416824" cy="5537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4048529"/>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5122"/>
                                        </p:tgtEl>
                                      </p:cBhvr>
                                    </p:animEffect>
                                    <p:set>
                                      <p:cBhvr>
                                        <p:cTn id="7" dur="1" fill="hold">
                                          <p:stCondLst>
                                            <p:cond delay="499"/>
                                          </p:stCondLst>
                                        </p:cTn>
                                        <p:tgtEl>
                                          <p:spTgt spid="51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51520" y="188640"/>
            <a:ext cx="6400800" cy="5112568"/>
          </a:xfrm>
        </p:spPr>
        <p:txBody>
          <a:bodyPr>
            <a:noAutofit/>
          </a:bodyPr>
          <a:lstStyle/>
          <a:p>
            <a:pPr marL="45720" indent="0">
              <a:buNone/>
            </a:pPr>
            <a:r>
              <a:rPr lang="en-GB" sz="3200" dirty="0" smtClean="0"/>
              <a:t>I Question.</a:t>
            </a:r>
          </a:p>
          <a:p>
            <a:pPr marL="45720" indent="0">
              <a:buNone/>
            </a:pPr>
            <a:r>
              <a:rPr lang="en-GB" sz="3200" dirty="0" smtClean="0"/>
              <a:t>I Reflect. </a:t>
            </a:r>
          </a:p>
          <a:p>
            <a:pPr marL="45720" indent="0">
              <a:buNone/>
            </a:pPr>
            <a:r>
              <a:rPr lang="en-GB" sz="3200" dirty="0" smtClean="0"/>
              <a:t>I Invent.</a:t>
            </a:r>
          </a:p>
          <a:p>
            <a:pPr marL="45720" indent="0">
              <a:buNone/>
            </a:pPr>
            <a:r>
              <a:rPr lang="en-GB" sz="3200" dirty="0" smtClean="0"/>
              <a:t>I Think.</a:t>
            </a:r>
          </a:p>
          <a:p>
            <a:pPr marL="45720" indent="0">
              <a:buNone/>
            </a:pPr>
            <a:r>
              <a:rPr lang="en-GB" sz="3200" dirty="0" smtClean="0"/>
              <a:t>I Try.</a:t>
            </a:r>
          </a:p>
          <a:p>
            <a:pPr marL="45720" indent="0">
              <a:buNone/>
            </a:pPr>
            <a:r>
              <a:rPr lang="en-GB" sz="3200" dirty="0" smtClean="0"/>
              <a:t>I Struggle.</a:t>
            </a:r>
          </a:p>
          <a:p>
            <a:pPr marL="45720" indent="0">
              <a:buNone/>
            </a:pPr>
            <a:r>
              <a:rPr lang="en-GB" sz="3200" dirty="0" smtClean="0"/>
              <a:t>I Solve.</a:t>
            </a:r>
          </a:p>
          <a:p>
            <a:pPr marL="45720" indent="0">
              <a:buNone/>
            </a:pPr>
            <a:r>
              <a:rPr lang="en-GB" sz="3200" dirty="0" smtClean="0"/>
              <a:t>I Collaborate.</a:t>
            </a:r>
          </a:p>
          <a:p>
            <a:pPr marL="45720" indent="0">
              <a:buNone/>
            </a:pPr>
            <a:r>
              <a:rPr lang="en-GB" sz="3200" dirty="0" smtClean="0"/>
              <a:t>I Design.</a:t>
            </a:r>
          </a:p>
          <a:p>
            <a:pPr marL="45720" indent="0">
              <a:buNone/>
            </a:pPr>
            <a:r>
              <a:rPr lang="en-GB" sz="3200" dirty="0" smtClean="0"/>
              <a:t>I Create.           </a:t>
            </a:r>
            <a:r>
              <a:rPr lang="en-GB" sz="4800" dirty="0" smtClean="0"/>
              <a:t>I LEARN!!</a:t>
            </a:r>
          </a:p>
          <a:p>
            <a:pPr marL="45720" indent="0">
              <a:buNone/>
            </a:pPr>
            <a:endParaRPr lang="en-GB" sz="32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35896" y="1700808"/>
            <a:ext cx="4762500" cy="3171825"/>
          </a:xfrm>
          <a:prstGeom prst="rect">
            <a:avLst/>
          </a:prstGeom>
        </p:spPr>
      </p:pic>
    </p:spTree>
    <p:extLst>
      <p:ext uri="{BB962C8B-B14F-4D97-AF65-F5344CB8AC3E}">
        <p14:creationId xmlns:p14="http://schemas.microsoft.com/office/powerpoint/2010/main" val="2471994094"/>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5229200"/>
            <a:ext cx="6512511" cy="1143000"/>
          </a:xfrm>
        </p:spPr>
        <p:txBody>
          <a:bodyPr/>
          <a:lstStyle/>
          <a:p>
            <a:pPr marL="0" indent="0">
              <a:buNone/>
            </a:pPr>
            <a:r>
              <a:rPr lang="en-GB" dirty="0" smtClean="0"/>
              <a:t>We love reading…..</a:t>
            </a:r>
            <a:endParaRPr lang="en-GB" dirty="0"/>
          </a:p>
        </p:txBody>
      </p:sp>
      <p:sp>
        <p:nvSpPr>
          <p:cNvPr id="3" name="Content Placeholder 2"/>
          <p:cNvSpPr>
            <a:spLocks noGrp="1"/>
          </p:cNvSpPr>
          <p:nvPr>
            <p:ph sz="quarter" idx="13"/>
          </p:nvPr>
        </p:nvSpPr>
        <p:spPr/>
        <p:txBody>
          <a:bodyPr/>
          <a:lstStyle/>
          <a:p>
            <a:endParaRPr lang="en-GB"/>
          </a:p>
        </p:txBody>
      </p:sp>
      <p:pic>
        <p:nvPicPr>
          <p:cNvPr id="15362" name="Picture 2" descr="https://pbs.twimg.com/media/CQD_oIXWUAA7iA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332656"/>
            <a:ext cx="5715000"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7624455"/>
      </p:ext>
    </p:extLst>
  </p:cSld>
  <p:clrMapOvr>
    <a:masterClrMapping/>
  </p:clrMapOvr>
  <mc:AlternateContent xmlns:mc="http://schemas.openxmlformats.org/markup-compatibility/2006">
    <mc:Choice xmlns:p14="http://schemas.microsoft.com/office/powerpoint/2010/main" Requires="p14">
      <p:transition p14:dur="100" advClick="0" advTm="15000">
        <p:cut/>
      </p:transition>
    </mc:Choice>
    <mc:Fallback>
      <p:transition advClick="0" advTm="15000">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wipe(down)">
                                      <p:cBhvr>
                                        <p:cTn id="7" dur="5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lipstream">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488</TotalTime>
  <Words>451</Words>
  <Application>Microsoft Office PowerPoint</Application>
  <PresentationFormat>On-screen Show (4:3)</PresentationFormat>
  <Paragraphs>66</Paragraphs>
  <Slides>55</Slides>
  <Notes>0</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Slipstream</vt:lpstr>
      <vt:lpstr>This is Our School…</vt:lpstr>
      <vt:lpstr>“No matter what your ability is, effort is what ignites that ability and turns it into accomplishment.”   ~Carol Dweck~  </vt:lpstr>
      <vt:lpstr>PowerPoint Presentation</vt:lpstr>
      <vt:lpstr>PowerPoint Presentation</vt:lpstr>
      <vt:lpstr>PowerPoint Presentation</vt:lpstr>
      <vt:lpstr>“Red lights will stop you in your tracks, you look outside your window and see all the shards of glass and thorns, but you step out and walk the hard way to victory…” ~Amber Year 4~</vt:lpstr>
      <vt:lpstr>Sports and Games…</vt:lpstr>
      <vt:lpstr>PowerPoint Presentation</vt:lpstr>
      <vt:lpstr>We love reading…..</vt:lpstr>
      <vt:lpstr>PowerPoint Presentation</vt:lpstr>
      <vt:lpstr>PowerPoint Presentation</vt:lpstr>
      <vt:lpstr>“My favourite thing is learning.  I NEVER give up!”  ~Sophie Year R~</vt:lpstr>
      <vt:lpstr>PowerPoint Presentation</vt:lpstr>
      <vt:lpstr>All of our teachers always help us learn.  Our school encourages us to learn from our mistakes!  ~Year 3~  </vt:lpstr>
      <vt:lpstr>PowerPoint Presentation</vt:lpstr>
      <vt:lpstr>PE with Mr Shorter…</vt:lpstr>
      <vt:lpstr>Our Collective Worships are good because we talk about perseverance, resilience, grit and all that – tis is what makes us a very good school.  ~Oliver Year 2~</vt:lpstr>
      <vt:lpstr>Purple Learners Everywhere!</vt:lpstr>
      <vt:lpstr>Art, Design &amp;Technology</vt:lpstr>
      <vt:lpstr>Service     </vt:lpstr>
      <vt:lpstr>“If we ever try to give up, our tachers tell us that we have to keep going – they just say, “you can’t do it YET!”  ~Year 3~</vt:lpstr>
      <vt:lpstr>International Schools</vt:lpstr>
      <vt:lpstr>Sharing best practice- overseas</vt:lpstr>
      <vt:lpstr>Everyone taking a challenge…</vt:lpstr>
      <vt:lpstr>Amazing PTA Events Volunteering</vt:lpstr>
      <vt:lpstr>PowerPoint Presentation</vt:lpstr>
      <vt:lpstr>PowerPoint Presentation</vt:lpstr>
      <vt:lpstr>PowerPoint Presentation</vt:lpstr>
      <vt:lpstr>Learning about British Values</vt:lpstr>
      <vt:lpstr>School Leadership</vt:lpstr>
      <vt:lpstr>“This school has leaders, not followers.”  ~Harley Year 6~</vt:lpstr>
      <vt:lpstr>Inspiring Writing…</vt:lpstr>
      <vt:lpstr>Dedicated Parents!</vt:lpstr>
      <vt:lpstr>Service… Reaching out to our community</vt:lpstr>
      <vt:lpstr>“Learning can sometimes be hard but I never, never, ever give up and I keep on going.”  ~Olivia Year R</vt:lpstr>
      <vt:lpstr>We are a family….close knit community.</vt:lpstr>
      <vt:lpstr>Fantastic Team…</vt:lpstr>
      <vt:lpstr>Partnership Working – Sharing Best Practice….ALWAYS</vt:lpstr>
      <vt:lpstr>Drama, Workshops...engaging learning…</vt:lpstr>
      <vt:lpstr>“The teachers make sure the lessons are always fun and enjoyable.”  ~Year 4~</vt:lpstr>
      <vt:lpstr>Using ICT to create, design and imagine…</vt:lpstr>
      <vt:lpstr>Always striving to push ourselves that much further…</vt:lpstr>
      <vt:lpstr>School Values and Traditions…</vt:lpstr>
      <vt:lpstr>Always looking to improve….</vt:lpstr>
      <vt:lpstr>“This school forms pupils who make the impossible, possible.”   ~Oscar – Year 6~</vt:lpstr>
      <vt:lpstr>Visitors and New Perspectives…</vt:lpstr>
      <vt:lpstr>PowerPoint Presentation</vt:lpstr>
      <vt:lpstr>“The teachers are really good because they push you to challenge yourself.”  ~Year 5~</vt:lpstr>
      <vt:lpstr>Parents in School – Breakfast and Crafts!</vt:lpstr>
      <vt:lpstr>PowerPoint Presentation</vt:lpstr>
      <vt:lpstr>Learning about the world around us…</vt:lpstr>
      <vt:lpstr>Dance and county-wide sporting events…</vt:lpstr>
      <vt:lpstr>Hands on Learning…</vt:lpstr>
      <vt:lpstr>Always learning how to keep ourselves safe…</vt:lpstr>
      <vt:lpstr>Whether you think you can or you think you can’t….you are right.    ~Henry Ford~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FBarton</dc:creator>
  <cp:lastModifiedBy>FBarton</cp:lastModifiedBy>
  <cp:revision>27</cp:revision>
  <dcterms:created xsi:type="dcterms:W3CDTF">2016-05-04T22:03:08Z</dcterms:created>
  <dcterms:modified xsi:type="dcterms:W3CDTF">2016-05-06T15:12:21Z</dcterms:modified>
</cp:coreProperties>
</file>